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1" r:id="rId2"/>
    <p:sldId id="256" r:id="rId3"/>
    <p:sldId id="257" r:id="rId4"/>
    <p:sldId id="258" r:id="rId5"/>
    <p:sldId id="259" r:id="rId6"/>
    <p:sldId id="265" r:id="rId7"/>
    <p:sldId id="267" r:id="rId8"/>
    <p:sldId id="272" r:id="rId9"/>
  </p:sldIdLst>
  <p:sldSz cx="6858000" cy="9144000" type="screen4x3"/>
  <p:notesSz cx="6805613" cy="9939338"/>
  <p:defaultTextStyle>
    <a:defPPr>
      <a:defRPr lang="en-GB"/>
    </a:defPPr>
    <a:lvl1pPr algn="l" rtl="0" fontAlgn="base" latinLnBrk="1">
      <a:spcBef>
        <a:spcPct val="0"/>
      </a:spcBef>
      <a:spcAft>
        <a:spcPct val="0"/>
      </a:spcAft>
      <a:defRPr kumimoji="1" sz="1300" b="1" kern="1200">
        <a:solidFill>
          <a:schemeClr val="tx2"/>
        </a:solidFill>
        <a:latin typeface="Arial" charset="0"/>
        <a:ea typeface="굴림" pitchFamily="50" charset="-127"/>
        <a:cs typeface="+mn-cs"/>
      </a:defRPr>
    </a:lvl1pPr>
    <a:lvl2pPr marL="457200" algn="l" rtl="0" fontAlgn="base" latinLnBrk="1">
      <a:spcBef>
        <a:spcPct val="0"/>
      </a:spcBef>
      <a:spcAft>
        <a:spcPct val="0"/>
      </a:spcAft>
      <a:defRPr kumimoji="1" sz="1300" b="1" kern="1200">
        <a:solidFill>
          <a:schemeClr val="tx2"/>
        </a:solidFill>
        <a:latin typeface="Arial" charset="0"/>
        <a:ea typeface="굴림" pitchFamily="50" charset="-127"/>
        <a:cs typeface="+mn-cs"/>
      </a:defRPr>
    </a:lvl2pPr>
    <a:lvl3pPr marL="914400" algn="l" rtl="0" fontAlgn="base" latinLnBrk="1">
      <a:spcBef>
        <a:spcPct val="0"/>
      </a:spcBef>
      <a:spcAft>
        <a:spcPct val="0"/>
      </a:spcAft>
      <a:defRPr kumimoji="1" sz="1300" b="1" kern="1200">
        <a:solidFill>
          <a:schemeClr val="tx2"/>
        </a:solidFill>
        <a:latin typeface="Arial" charset="0"/>
        <a:ea typeface="굴림" pitchFamily="50" charset="-127"/>
        <a:cs typeface="+mn-cs"/>
      </a:defRPr>
    </a:lvl3pPr>
    <a:lvl4pPr marL="1371600" algn="l" rtl="0" fontAlgn="base" latinLnBrk="1">
      <a:spcBef>
        <a:spcPct val="0"/>
      </a:spcBef>
      <a:spcAft>
        <a:spcPct val="0"/>
      </a:spcAft>
      <a:defRPr kumimoji="1" sz="1300" b="1" kern="1200">
        <a:solidFill>
          <a:schemeClr val="tx2"/>
        </a:solidFill>
        <a:latin typeface="Arial" charset="0"/>
        <a:ea typeface="굴림" pitchFamily="50" charset="-127"/>
        <a:cs typeface="+mn-cs"/>
      </a:defRPr>
    </a:lvl4pPr>
    <a:lvl5pPr marL="1828800" algn="l" rtl="0" fontAlgn="base" latinLnBrk="1">
      <a:spcBef>
        <a:spcPct val="0"/>
      </a:spcBef>
      <a:spcAft>
        <a:spcPct val="0"/>
      </a:spcAft>
      <a:defRPr kumimoji="1" sz="1300" b="1" kern="1200">
        <a:solidFill>
          <a:schemeClr val="tx2"/>
        </a:solidFill>
        <a:latin typeface="Arial" charset="0"/>
        <a:ea typeface="굴림" pitchFamily="50" charset="-127"/>
        <a:cs typeface="+mn-cs"/>
      </a:defRPr>
    </a:lvl5pPr>
    <a:lvl6pPr marL="2286000" algn="l" defTabSz="914400" rtl="0" eaLnBrk="1" latinLnBrk="1" hangingPunct="1">
      <a:defRPr kumimoji="1" sz="1300" b="1" kern="1200">
        <a:solidFill>
          <a:schemeClr val="tx2"/>
        </a:solidFill>
        <a:latin typeface="Arial" charset="0"/>
        <a:ea typeface="굴림" pitchFamily="50" charset="-127"/>
        <a:cs typeface="+mn-cs"/>
      </a:defRPr>
    </a:lvl6pPr>
    <a:lvl7pPr marL="2743200" algn="l" defTabSz="914400" rtl="0" eaLnBrk="1" latinLnBrk="1" hangingPunct="1">
      <a:defRPr kumimoji="1" sz="1300" b="1" kern="1200">
        <a:solidFill>
          <a:schemeClr val="tx2"/>
        </a:solidFill>
        <a:latin typeface="Arial" charset="0"/>
        <a:ea typeface="굴림" pitchFamily="50" charset="-127"/>
        <a:cs typeface="+mn-cs"/>
      </a:defRPr>
    </a:lvl7pPr>
    <a:lvl8pPr marL="3200400" algn="l" defTabSz="914400" rtl="0" eaLnBrk="1" latinLnBrk="1" hangingPunct="1">
      <a:defRPr kumimoji="1" sz="1300" b="1" kern="1200">
        <a:solidFill>
          <a:schemeClr val="tx2"/>
        </a:solidFill>
        <a:latin typeface="Arial" charset="0"/>
        <a:ea typeface="굴림" pitchFamily="50" charset="-127"/>
        <a:cs typeface="+mn-cs"/>
      </a:defRPr>
    </a:lvl8pPr>
    <a:lvl9pPr marL="3657600" algn="l" defTabSz="914400" rtl="0" eaLnBrk="1" latinLnBrk="1" hangingPunct="1">
      <a:defRPr kumimoji="1" sz="1300" b="1" kern="1200">
        <a:solidFill>
          <a:schemeClr val="tx2"/>
        </a:solidFill>
        <a:latin typeface="Arial" charset="0"/>
        <a:ea typeface="굴림" pitchFamily="50"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910C"/>
    <a:srgbClr val="1C1C1C"/>
    <a:srgbClr val="E0E7EC"/>
    <a:srgbClr val="FFFFCC"/>
    <a:srgbClr val="7B0A14"/>
    <a:srgbClr val="707014"/>
    <a:srgbClr val="3A4972"/>
    <a:srgbClr val="CC99FF"/>
    <a:srgbClr val="FFCCFF"/>
    <a:srgbClr val="CC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954" autoAdjust="0"/>
    <p:restoredTop sz="94660"/>
  </p:normalViewPr>
  <p:slideViewPr>
    <p:cSldViewPr>
      <p:cViewPr>
        <p:scale>
          <a:sx n="100" d="100"/>
          <a:sy n="100" d="100"/>
        </p:scale>
        <p:origin x="-924" y="-78"/>
      </p:cViewPr>
      <p:guideLst>
        <p:guide orient="horz" pos="2880"/>
        <p:guide pos="2160"/>
      </p:guideLst>
    </p:cSldViewPr>
  </p:slideViewPr>
  <p:outlineViewPr>
    <p:cViewPr>
      <p:scale>
        <a:sx n="25" d="100"/>
        <a:sy n="25" d="100"/>
      </p:scale>
      <p:origin x="0" y="0"/>
    </p:cViewPr>
  </p:outlineViewPr>
  <p:notesTextViewPr>
    <p:cViewPr>
      <p:scale>
        <a:sx n="100" d="100"/>
        <a:sy n="100" d="100"/>
      </p:scale>
      <p:origin x="0" y="0"/>
    </p:cViewPr>
  </p:notesTextViewPr>
  <p:notesViewPr>
    <p:cSldViewPr>
      <p:cViewPr varScale="1">
        <p:scale>
          <a:sx n="52" d="100"/>
          <a:sy n="52" d="100"/>
        </p:scale>
        <p:origin x="-2592" y="-90"/>
      </p:cViewPr>
      <p:guideLst>
        <p:guide orient="horz" pos="3130"/>
        <p:guide pos="214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15147FB5-7D1A-488E-AA1C-598CF08B34E7}" type="datetimeFigureOut">
              <a:rPr lang="ko-KR" altLang="en-US" smtClean="0"/>
              <a:pPr/>
              <a:t>2010-04-26</a:t>
            </a:fld>
            <a:endParaRPr lang="ko-KR" altLang="en-US"/>
          </a:p>
        </p:txBody>
      </p:sp>
      <p:sp>
        <p:nvSpPr>
          <p:cNvPr id="4" name="슬라이드 이미지 개체 틀 3"/>
          <p:cNvSpPr>
            <a:spLocks noGrp="1" noRot="1" noChangeAspect="1"/>
          </p:cNvSpPr>
          <p:nvPr>
            <p:ph type="sldImg" idx="2"/>
          </p:nvPr>
        </p:nvSpPr>
        <p:spPr>
          <a:xfrm>
            <a:off x="2006600" y="746125"/>
            <a:ext cx="2794000" cy="3725863"/>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5548BF16-46C1-4CA3-9D8D-E8C67E822404}"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514350" y="2840038"/>
            <a:ext cx="5829300" cy="1960562"/>
          </a:xfrm>
        </p:spPr>
        <p:txBody>
          <a:bodyPr/>
          <a:lstStyle>
            <a:lvl1pPr>
              <a:defRPr/>
            </a:lvl1pPr>
          </a:lstStyle>
          <a:p>
            <a:r>
              <a:rPr lang="ko-KR" altLang="en-GB"/>
              <a:t>마스터 제목 스타일 편집</a:t>
            </a:r>
          </a:p>
        </p:txBody>
      </p:sp>
      <p:sp>
        <p:nvSpPr>
          <p:cNvPr id="14339" name="Rectangle 3"/>
          <p:cNvSpPr>
            <a:spLocks noGrp="1" noChangeArrowheads="1"/>
          </p:cNvSpPr>
          <p:nvPr>
            <p:ph type="subTitle" idx="1"/>
          </p:nvPr>
        </p:nvSpPr>
        <p:spPr>
          <a:xfrm>
            <a:off x="1028700" y="5181600"/>
            <a:ext cx="4800600" cy="2336800"/>
          </a:xfrm>
        </p:spPr>
        <p:txBody>
          <a:bodyPr/>
          <a:lstStyle>
            <a:lvl1pPr marL="0" indent="0" algn="ctr">
              <a:buFontTx/>
              <a:buNone/>
              <a:defRPr/>
            </a:lvl1pPr>
          </a:lstStyle>
          <a:p>
            <a:r>
              <a:rPr lang="ko-KR" altLang="en-GB"/>
              <a:t>마스터 부제목 스타일 편집</a:t>
            </a:r>
          </a:p>
        </p:txBody>
      </p:sp>
      <p:sp>
        <p:nvSpPr>
          <p:cNvPr id="4" name="Rectangle 4"/>
          <p:cNvSpPr>
            <a:spLocks noGrp="1" noChangeArrowheads="1"/>
          </p:cNvSpPr>
          <p:nvPr>
            <p:ph type="dt" sz="half" idx="10"/>
          </p:nvPr>
        </p:nvSpPr>
        <p:spPr/>
        <p:txBody>
          <a:bodyPr/>
          <a:lstStyle>
            <a:lvl1pPr>
              <a:defRPr smtClean="0"/>
            </a:lvl1pPr>
          </a:lstStyle>
          <a:p>
            <a:pPr>
              <a:defRPr/>
            </a:pPr>
            <a:endParaRPr lang="en-GB" altLang="ko-KR"/>
          </a:p>
        </p:txBody>
      </p:sp>
      <p:sp>
        <p:nvSpPr>
          <p:cNvPr id="5" name="Rectangle 5"/>
          <p:cNvSpPr>
            <a:spLocks noGrp="1" noChangeArrowheads="1"/>
          </p:cNvSpPr>
          <p:nvPr>
            <p:ph type="ftr" sz="quarter" idx="11"/>
          </p:nvPr>
        </p:nvSpPr>
        <p:spPr/>
        <p:txBody>
          <a:bodyPr/>
          <a:lstStyle>
            <a:lvl1pPr>
              <a:defRPr smtClean="0"/>
            </a:lvl1pPr>
          </a:lstStyle>
          <a:p>
            <a:pPr>
              <a:defRPr/>
            </a:pPr>
            <a:endParaRPr lang="en-GB" altLang="ko-KR"/>
          </a:p>
        </p:txBody>
      </p:sp>
      <p:sp>
        <p:nvSpPr>
          <p:cNvPr id="6" name="Rectangle 6"/>
          <p:cNvSpPr>
            <a:spLocks noGrp="1" noChangeArrowheads="1"/>
          </p:cNvSpPr>
          <p:nvPr>
            <p:ph type="sldNum" sz="quarter" idx="12"/>
          </p:nvPr>
        </p:nvSpPr>
        <p:spPr/>
        <p:txBody>
          <a:bodyPr/>
          <a:lstStyle>
            <a:lvl1pPr>
              <a:defRPr smtClean="0"/>
            </a:lvl1pPr>
          </a:lstStyle>
          <a:p>
            <a:pPr>
              <a:defRPr/>
            </a:pPr>
            <a:fld id="{57B334B4-5996-4CC0-BE27-2A189ED6BFC5}" type="slidenum">
              <a:rPr lang="en-GB" altLang="ko-KR"/>
              <a:pPr>
                <a:defRPr/>
              </a:pPr>
              <a:t>‹#›</a:t>
            </a:fld>
            <a:endParaRPr lang="en-GB"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ko-KR"/>
          </a:p>
        </p:txBody>
      </p:sp>
      <p:sp>
        <p:nvSpPr>
          <p:cNvPr id="6" name="Rectangle 6"/>
          <p:cNvSpPr>
            <a:spLocks noGrp="1" noChangeArrowheads="1"/>
          </p:cNvSpPr>
          <p:nvPr>
            <p:ph type="sldNum" sz="quarter" idx="12"/>
          </p:nvPr>
        </p:nvSpPr>
        <p:spPr>
          <a:ln/>
        </p:spPr>
        <p:txBody>
          <a:bodyPr/>
          <a:lstStyle>
            <a:lvl1pPr>
              <a:defRPr/>
            </a:lvl1pPr>
          </a:lstStyle>
          <a:p>
            <a:pPr>
              <a:defRPr/>
            </a:pPr>
            <a:fld id="{5E19ECFB-F2E7-41FA-B53D-F218F2054D80}" type="slidenum">
              <a:rPr lang="en-GB" altLang="ko-KR"/>
              <a:pPr>
                <a:defRPr/>
              </a:pPr>
              <a:t>‹#›</a:t>
            </a:fld>
            <a:endParaRPr lang="en-GB"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4972050" y="366713"/>
            <a:ext cx="1543050" cy="780097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342900" y="366713"/>
            <a:ext cx="4476750" cy="780097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ko-KR"/>
          </a:p>
        </p:txBody>
      </p:sp>
      <p:sp>
        <p:nvSpPr>
          <p:cNvPr id="6" name="Rectangle 6"/>
          <p:cNvSpPr>
            <a:spLocks noGrp="1" noChangeArrowheads="1"/>
          </p:cNvSpPr>
          <p:nvPr>
            <p:ph type="sldNum" sz="quarter" idx="12"/>
          </p:nvPr>
        </p:nvSpPr>
        <p:spPr>
          <a:ln/>
        </p:spPr>
        <p:txBody>
          <a:bodyPr/>
          <a:lstStyle>
            <a:lvl1pPr>
              <a:defRPr/>
            </a:lvl1pPr>
          </a:lstStyle>
          <a:p>
            <a:pPr>
              <a:defRPr/>
            </a:pPr>
            <a:fld id="{6E6D6115-C434-4FD0-9963-AA92B75D5241}" type="slidenum">
              <a:rPr lang="en-GB" altLang="ko-KR"/>
              <a:pPr>
                <a:defRPr/>
              </a:pPr>
              <a:t>‹#›</a:t>
            </a:fld>
            <a:endParaRPr lang="en-GB"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ko-KR" dirty="0"/>
          </a:p>
        </p:txBody>
      </p:sp>
      <p:sp>
        <p:nvSpPr>
          <p:cNvPr id="6" name="Rectangle 6"/>
          <p:cNvSpPr>
            <a:spLocks noGrp="1" noChangeArrowheads="1"/>
          </p:cNvSpPr>
          <p:nvPr>
            <p:ph type="sldNum" sz="quarter" idx="12"/>
          </p:nvPr>
        </p:nvSpPr>
        <p:spPr>
          <a:ln/>
        </p:spPr>
        <p:txBody>
          <a:bodyPr/>
          <a:lstStyle>
            <a:lvl1pPr>
              <a:defRPr/>
            </a:lvl1pPr>
          </a:lstStyle>
          <a:p>
            <a:pPr>
              <a:defRPr/>
            </a:pPr>
            <a:fld id="{26FB5ABB-8434-4606-AA92-5CB4187681B3}" type="slidenum">
              <a:rPr lang="en-GB" altLang="ko-KR"/>
              <a:pPr>
                <a:defRPr/>
              </a:pPr>
              <a:t>‹#›</a:t>
            </a:fld>
            <a:endParaRPr lang="en-GB"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541338" y="5875338"/>
            <a:ext cx="5829300" cy="1816100"/>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ko-KR"/>
          </a:p>
        </p:txBody>
      </p:sp>
      <p:sp>
        <p:nvSpPr>
          <p:cNvPr id="6" name="Rectangle 6"/>
          <p:cNvSpPr>
            <a:spLocks noGrp="1" noChangeArrowheads="1"/>
          </p:cNvSpPr>
          <p:nvPr>
            <p:ph type="sldNum" sz="quarter" idx="12"/>
          </p:nvPr>
        </p:nvSpPr>
        <p:spPr>
          <a:ln/>
        </p:spPr>
        <p:txBody>
          <a:bodyPr/>
          <a:lstStyle>
            <a:lvl1pPr>
              <a:defRPr/>
            </a:lvl1pPr>
          </a:lstStyle>
          <a:p>
            <a:pPr>
              <a:defRPr/>
            </a:pPr>
            <a:fld id="{8647449C-1577-4B7E-8520-55D1BE869F56}" type="slidenum">
              <a:rPr lang="en-GB" altLang="ko-KR"/>
              <a:pPr>
                <a:defRPr/>
              </a:pPr>
              <a:t>‹#›</a:t>
            </a:fld>
            <a:endParaRPr lang="en-GB"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ko-KR"/>
          </a:p>
        </p:txBody>
      </p:sp>
      <p:sp>
        <p:nvSpPr>
          <p:cNvPr id="7" name="Rectangle 6"/>
          <p:cNvSpPr>
            <a:spLocks noGrp="1" noChangeArrowheads="1"/>
          </p:cNvSpPr>
          <p:nvPr>
            <p:ph type="sldNum" sz="quarter" idx="12"/>
          </p:nvPr>
        </p:nvSpPr>
        <p:spPr>
          <a:ln/>
        </p:spPr>
        <p:txBody>
          <a:bodyPr/>
          <a:lstStyle>
            <a:lvl1pPr>
              <a:defRPr/>
            </a:lvl1pPr>
          </a:lstStyle>
          <a:p>
            <a:pPr>
              <a:defRPr/>
            </a:pPr>
            <a:fld id="{EBA56F6F-3C1B-4667-B3FE-8049F492E22E}" type="slidenum">
              <a:rPr lang="en-GB" altLang="ko-KR"/>
              <a:pPr>
                <a:defRPr/>
              </a:pPr>
              <a:t>‹#›</a:t>
            </a:fld>
            <a:endParaRPr lang="en-GB"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ko-KR"/>
          </a:p>
        </p:txBody>
      </p:sp>
      <p:sp>
        <p:nvSpPr>
          <p:cNvPr id="9" name="Rectangle 6"/>
          <p:cNvSpPr>
            <a:spLocks noGrp="1" noChangeArrowheads="1"/>
          </p:cNvSpPr>
          <p:nvPr>
            <p:ph type="sldNum" sz="quarter" idx="12"/>
          </p:nvPr>
        </p:nvSpPr>
        <p:spPr>
          <a:ln/>
        </p:spPr>
        <p:txBody>
          <a:bodyPr/>
          <a:lstStyle>
            <a:lvl1pPr>
              <a:defRPr/>
            </a:lvl1pPr>
          </a:lstStyle>
          <a:p>
            <a:pPr>
              <a:defRPr/>
            </a:pPr>
            <a:fld id="{D1804357-E356-4D31-ABC0-D4CB4F710D06}" type="slidenum">
              <a:rPr lang="en-GB" altLang="ko-KR"/>
              <a:pPr>
                <a:defRPr/>
              </a:pPr>
              <a:t>‹#›</a:t>
            </a:fld>
            <a:endParaRPr lang="en-GB"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ko-KR"/>
          </a:p>
        </p:txBody>
      </p:sp>
      <p:sp>
        <p:nvSpPr>
          <p:cNvPr id="5" name="Rectangle 6"/>
          <p:cNvSpPr>
            <a:spLocks noGrp="1" noChangeArrowheads="1"/>
          </p:cNvSpPr>
          <p:nvPr>
            <p:ph type="sldNum" sz="quarter" idx="12"/>
          </p:nvPr>
        </p:nvSpPr>
        <p:spPr>
          <a:ln/>
        </p:spPr>
        <p:txBody>
          <a:bodyPr/>
          <a:lstStyle>
            <a:lvl1pPr>
              <a:defRPr/>
            </a:lvl1pPr>
          </a:lstStyle>
          <a:p>
            <a:pPr>
              <a:defRPr/>
            </a:pPr>
            <a:fld id="{C0C57955-24B7-4385-9436-12B76C0EDA8F}" type="slidenum">
              <a:rPr lang="en-GB" altLang="ko-KR"/>
              <a:pPr>
                <a:defRPr/>
              </a:pPr>
              <a:t>‹#›</a:t>
            </a:fld>
            <a:endParaRPr lang="en-GB"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ko-KR"/>
          </a:p>
        </p:txBody>
      </p:sp>
      <p:sp>
        <p:nvSpPr>
          <p:cNvPr id="4" name="Rectangle 6"/>
          <p:cNvSpPr>
            <a:spLocks noGrp="1" noChangeArrowheads="1"/>
          </p:cNvSpPr>
          <p:nvPr>
            <p:ph type="sldNum" sz="quarter" idx="12"/>
          </p:nvPr>
        </p:nvSpPr>
        <p:spPr>
          <a:ln/>
        </p:spPr>
        <p:txBody>
          <a:bodyPr/>
          <a:lstStyle>
            <a:lvl1pPr>
              <a:defRPr/>
            </a:lvl1pPr>
          </a:lstStyle>
          <a:p>
            <a:pPr>
              <a:defRPr/>
            </a:pPr>
            <a:fld id="{AE239182-F27A-46C6-B88A-07E92B4676B6}" type="slidenum">
              <a:rPr lang="en-GB" altLang="ko-KR"/>
              <a:pPr>
                <a:defRPr/>
              </a:pPr>
              <a:t>‹#›</a:t>
            </a:fld>
            <a:endParaRPr lang="en-GB"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342900" y="363538"/>
            <a:ext cx="2255838" cy="154940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ko-KR"/>
          </a:p>
        </p:txBody>
      </p:sp>
      <p:sp>
        <p:nvSpPr>
          <p:cNvPr id="7" name="Rectangle 6"/>
          <p:cNvSpPr>
            <a:spLocks noGrp="1" noChangeArrowheads="1"/>
          </p:cNvSpPr>
          <p:nvPr>
            <p:ph type="sldNum" sz="quarter" idx="12"/>
          </p:nvPr>
        </p:nvSpPr>
        <p:spPr>
          <a:ln/>
        </p:spPr>
        <p:txBody>
          <a:bodyPr/>
          <a:lstStyle>
            <a:lvl1pPr>
              <a:defRPr/>
            </a:lvl1pPr>
          </a:lstStyle>
          <a:p>
            <a:pPr>
              <a:defRPr/>
            </a:pPr>
            <a:fld id="{4D58FD7C-EC29-4DC0-A598-CEB3D4E7CBEF}" type="slidenum">
              <a:rPr lang="en-GB" altLang="ko-KR"/>
              <a:pPr>
                <a:defRPr/>
              </a:pPr>
              <a:t>‹#›</a:t>
            </a:fld>
            <a:endParaRPr lang="en-GB"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344613" y="6400800"/>
            <a:ext cx="4114800" cy="755650"/>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ko-KR"/>
          </a:p>
        </p:txBody>
      </p:sp>
      <p:sp>
        <p:nvSpPr>
          <p:cNvPr id="7" name="Rectangle 6"/>
          <p:cNvSpPr>
            <a:spLocks noGrp="1" noChangeArrowheads="1"/>
          </p:cNvSpPr>
          <p:nvPr>
            <p:ph type="sldNum" sz="quarter" idx="12"/>
          </p:nvPr>
        </p:nvSpPr>
        <p:spPr>
          <a:ln/>
        </p:spPr>
        <p:txBody>
          <a:bodyPr/>
          <a:lstStyle>
            <a:lvl1pPr>
              <a:defRPr/>
            </a:lvl1pPr>
          </a:lstStyle>
          <a:p>
            <a:pPr>
              <a:defRPr/>
            </a:pPr>
            <a:fld id="{A276CCA0-E45C-4795-98EC-435CF67929AA}" type="slidenum">
              <a:rPr lang="en-GB" altLang="ko-KR"/>
              <a:pPr>
                <a:defRPr/>
              </a:pPr>
              <a:t>‹#›</a:t>
            </a:fld>
            <a:endParaRPr lang="en-GB"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GB" smtClean="0"/>
              <a:t>마스터 제목 스타일 편집</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GB" smtClean="0"/>
              <a:t>마스터 텍스트 스타일을 편집합니다</a:t>
            </a:r>
          </a:p>
          <a:p>
            <a:pPr lvl="1"/>
            <a:r>
              <a:rPr lang="ko-KR" altLang="en-GB" smtClean="0"/>
              <a:t>둘째 수준</a:t>
            </a:r>
          </a:p>
          <a:p>
            <a:pPr lvl="2"/>
            <a:r>
              <a:rPr lang="ko-KR" altLang="en-GB" smtClean="0"/>
              <a:t>셋째 수준</a:t>
            </a:r>
          </a:p>
          <a:p>
            <a:pPr lvl="3"/>
            <a:r>
              <a:rPr lang="ko-KR" altLang="en-GB" smtClean="0"/>
              <a:t>넷째 수준</a:t>
            </a:r>
          </a:p>
          <a:p>
            <a:pPr lvl="4"/>
            <a:r>
              <a:rPr lang="ko-KR" altLang="en-GB" smtClean="0"/>
              <a:t>다섯째 수준</a:t>
            </a:r>
          </a:p>
        </p:txBody>
      </p:sp>
      <p:sp>
        <p:nvSpPr>
          <p:cNvPr id="102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mn-lt"/>
              </a:defRPr>
            </a:lvl1pPr>
          </a:lstStyle>
          <a:p>
            <a:pPr>
              <a:defRPr/>
            </a:pPr>
            <a:endParaRPr lang="en-GB" altLang="ko-KR"/>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solidFill>
                  <a:schemeClr val="tx1"/>
                </a:solidFill>
                <a:latin typeface="+mn-lt"/>
              </a:defRPr>
            </a:lvl1pPr>
          </a:lstStyle>
          <a:p>
            <a:pPr>
              <a:defRPr/>
            </a:pPr>
            <a:endParaRPr lang="en-GB" altLang="ko-KR" dirty="0"/>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mn-lt"/>
              </a:defRPr>
            </a:lvl1pPr>
          </a:lstStyle>
          <a:p>
            <a:pPr>
              <a:defRPr/>
            </a:pPr>
            <a:fld id="{8D39113B-5DA9-4962-A100-FDFF970A7D21}" type="slidenum">
              <a:rPr lang="en-GB" altLang="ko-KR"/>
              <a:pPr>
                <a:defRPr/>
              </a:pPr>
              <a:t>‹#›</a:t>
            </a:fld>
            <a:endParaRPr lang="en-GB" altLang="ko-K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ifa.nl/www_ifa_nl.nsf/v2003/0101"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www.ifa.nl/www_ifa_nl.nsf/v2003/0101"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ifa.nl/www_ifa_nl.nsf/v2003/0101"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ifakorea.org/" TargetMode="External"/><Relationship Id="rId2" Type="http://schemas.openxmlformats.org/officeDocument/2006/relationships/hyperlink" Target="http://www.ifa.nl/"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fa.nl/www_ifa_nl.nsf/v2003/010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koreanahotel.com/" TargetMode="External"/><Relationship Id="rId2" Type="http://schemas.openxmlformats.org/officeDocument/2006/relationships/hyperlink" Target="http://www.ramadahns.com/"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fa.nl/www_ifa_nl.nsf/v2003/0101"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image" Target="../media/image19.png"/><Relationship Id="rId3" Type="http://schemas.openxmlformats.org/officeDocument/2006/relationships/image" Target="../media/image5.png"/><Relationship Id="rId21" Type="http://schemas.openxmlformats.org/officeDocument/2006/relationships/image" Target="../media/image22.gif"/><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8.png"/><Relationship Id="rId2" Type="http://schemas.openxmlformats.org/officeDocument/2006/relationships/hyperlink" Target="http://www.ifa.nl/www_ifa_nl.nsf/v2003/0101" TargetMode="External"/><Relationship Id="rId16" Type="http://schemas.openxmlformats.org/officeDocument/2006/relationships/image" Target="../media/image17.png"/><Relationship Id="rId20"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24" Type="http://schemas.openxmlformats.org/officeDocument/2006/relationships/image" Target="../media/image25.jpeg"/><Relationship Id="rId5" Type="http://schemas.openxmlformats.org/officeDocument/2006/relationships/image" Target="../media/image7.jpeg"/><Relationship Id="rId15" Type="http://schemas.openxmlformats.org/officeDocument/2006/relationships/image" Target="../media/image16.gif"/><Relationship Id="rId23" Type="http://schemas.openxmlformats.org/officeDocument/2006/relationships/image" Target="../media/image24.jpeg"/><Relationship Id="rId10" Type="http://schemas.openxmlformats.org/officeDocument/2006/relationships/image" Target="../media/image12.png"/><Relationship Id="rId19" Type="http://schemas.openxmlformats.org/officeDocument/2006/relationships/image" Target="../media/image20.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hyperlink" Target="http://www.kicpa.or.kr/english2007/jsp/index.jsp" TargetMode="External"/><Relationship Id="rId22"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F910C"/>
        </a:solidFill>
        <a:effectLst/>
      </p:bgPr>
    </p:bg>
    <p:spTree>
      <p:nvGrpSpPr>
        <p:cNvPr id="1" name=""/>
        <p:cNvGrpSpPr/>
        <p:nvPr/>
      </p:nvGrpSpPr>
      <p:grpSpPr>
        <a:xfrm>
          <a:off x="0" y="0"/>
          <a:ext cx="0" cy="0"/>
          <a:chOff x="0" y="0"/>
          <a:chExt cx="0" cy="0"/>
        </a:xfrm>
      </p:grpSpPr>
      <p:sp>
        <p:nvSpPr>
          <p:cNvPr id="3076" name="Text Box 7"/>
          <p:cNvSpPr txBox="1">
            <a:spLocks noChangeArrowheads="1"/>
          </p:cNvSpPr>
          <p:nvPr/>
        </p:nvSpPr>
        <p:spPr bwMode="auto">
          <a:xfrm>
            <a:off x="0" y="8027988"/>
            <a:ext cx="5738813" cy="823912"/>
          </a:xfrm>
          <a:prstGeom prst="rect">
            <a:avLst/>
          </a:prstGeom>
          <a:noFill/>
          <a:ln w="9525">
            <a:noFill/>
            <a:miter lim="800000"/>
            <a:headEnd/>
            <a:tailEnd/>
          </a:ln>
        </p:spPr>
        <p:txBody>
          <a:bodyPr wrap="none">
            <a:spAutoFit/>
          </a:bodyPr>
          <a:lstStyle/>
          <a:p>
            <a:r>
              <a:rPr lang="en-US" altLang="ko-KR" sz="4800" b="0">
                <a:solidFill>
                  <a:schemeClr val="bg1"/>
                </a:solidFill>
                <a:latin typeface="Arial Black" pitchFamily="34" charset="0"/>
              </a:rPr>
              <a:t>IFA KOREA 2010</a:t>
            </a:r>
          </a:p>
        </p:txBody>
      </p:sp>
      <p:sp>
        <p:nvSpPr>
          <p:cNvPr id="3077" name="Rectangle 8"/>
          <p:cNvSpPr>
            <a:spLocks noChangeArrowheads="1"/>
          </p:cNvSpPr>
          <p:nvPr/>
        </p:nvSpPr>
        <p:spPr bwMode="auto">
          <a:xfrm>
            <a:off x="0" y="250825"/>
            <a:ext cx="6858000" cy="2316163"/>
          </a:xfrm>
          <a:prstGeom prst="rect">
            <a:avLst/>
          </a:prstGeom>
          <a:noFill/>
          <a:ln w="9525">
            <a:noFill/>
            <a:miter lim="800000"/>
            <a:headEnd/>
            <a:tailEnd/>
          </a:ln>
        </p:spPr>
        <p:txBody>
          <a:bodyPr anchor="ctr">
            <a:spAutoFit/>
          </a:bodyPr>
          <a:lstStyle/>
          <a:p>
            <a:pPr algn="ctr"/>
            <a:r>
              <a:rPr lang="en-US" altLang="ko-KR" sz="1800" b="0" dirty="0">
                <a:solidFill>
                  <a:srgbClr val="BF0509"/>
                </a:solidFill>
              </a:rPr>
              <a:t/>
            </a:r>
            <a:br>
              <a:rPr lang="en-US" altLang="ko-KR" sz="1800" b="0" dirty="0">
                <a:solidFill>
                  <a:srgbClr val="BF0509"/>
                </a:solidFill>
              </a:rPr>
            </a:br>
            <a:endParaRPr lang="en-US" altLang="ko-KR" sz="1800" b="0" dirty="0">
              <a:solidFill>
                <a:srgbClr val="BF0509"/>
              </a:solidFill>
            </a:endParaRPr>
          </a:p>
          <a:p>
            <a:r>
              <a:rPr lang="en-US" altLang="ko-KR" sz="2400" dirty="0">
                <a:solidFill>
                  <a:schemeClr val="bg1"/>
                </a:solidFill>
              </a:rPr>
              <a:t>    International Fiscal Association (IFA)</a:t>
            </a:r>
            <a:r>
              <a:rPr lang="en-US" altLang="ko-KR" sz="2400" b="0" dirty="0">
                <a:solidFill>
                  <a:schemeClr val="bg1"/>
                </a:solidFill>
              </a:rPr>
              <a:t> </a:t>
            </a:r>
          </a:p>
          <a:p>
            <a:r>
              <a:rPr lang="en-US" altLang="ko-KR" sz="2400" dirty="0">
                <a:solidFill>
                  <a:schemeClr val="bg1"/>
                </a:solidFill>
              </a:rPr>
              <a:t>    China, Japan and Korea Tax Conference</a:t>
            </a:r>
            <a:r>
              <a:rPr lang="en-US" altLang="ko-KR" sz="2400" b="0" dirty="0">
                <a:solidFill>
                  <a:srgbClr val="BF0509"/>
                </a:solidFill>
              </a:rPr>
              <a:t> </a:t>
            </a:r>
          </a:p>
          <a:p>
            <a:pPr algn="ctr"/>
            <a:r>
              <a:rPr lang="en-US" altLang="ko-KR" sz="2200" b="0" dirty="0">
                <a:solidFill>
                  <a:schemeClr val="bg1"/>
                </a:solidFill>
              </a:rPr>
              <a:t>Wednesday and Thursday, May 19 and 20, 2010 </a:t>
            </a:r>
          </a:p>
          <a:p>
            <a:pPr algn="ctr"/>
            <a:r>
              <a:rPr lang="en-US" altLang="ko-KR" sz="2200" b="0" dirty="0">
                <a:solidFill>
                  <a:schemeClr val="bg1"/>
                </a:solidFill>
              </a:rPr>
              <a:t>KCCI  Building, Seoul, Korea. </a:t>
            </a:r>
            <a:endParaRPr lang="en-US" altLang="ko-KR" sz="1800" b="0" dirty="0">
              <a:solidFill>
                <a:schemeClr val="bg1"/>
              </a:solidFill>
            </a:endParaRPr>
          </a:p>
          <a:p>
            <a:pPr eaLnBrk="0" latinLnBrk="0" hangingPunct="0"/>
            <a:endParaRPr lang="en-US" altLang="ko-KR" sz="1800" b="0" dirty="0">
              <a:solidFill>
                <a:schemeClr val="bg1"/>
              </a:solidFill>
            </a:endParaRPr>
          </a:p>
        </p:txBody>
      </p:sp>
      <p:pic>
        <p:nvPicPr>
          <p:cNvPr id="8" name="Picture 4"/>
          <p:cNvPicPr>
            <a:picLocks noChangeAspect="1" noChangeArrowheads="1"/>
          </p:cNvPicPr>
          <p:nvPr/>
        </p:nvPicPr>
        <p:blipFill>
          <a:blip r:embed="rId2" cstate="print"/>
          <a:srcRect/>
          <a:stretch>
            <a:fillRect/>
          </a:stretch>
        </p:blipFill>
        <p:spPr bwMode="auto">
          <a:xfrm>
            <a:off x="785794" y="4827592"/>
            <a:ext cx="3275152" cy="2339394"/>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286584" y="3184781"/>
            <a:ext cx="3285688" cy="2337894"/>
          </a:xfrm>
          <a:prstGeom prst="rect">
            <a:avLst/>
          </a:prstGeom>
          <a:noFill/>
          <a:ln w="9525">
            <a:noFill/>
            <a:miter lim="800000"/>
            <a:headEnd/>
            <a:tailEnd/>
          </a:ln>
        </p:spPr>
      </p:pic>
      <p:pic>
        <p:nvPicPr>
          <p:cNvPr id="7" name="Picture 13"/>
          <p:cNvPicPr>
            <a:picLocks noChangeAspect="1" noChangeArrowheads="1"/>
          </p:cNvPicPr>
          <p:nvPr/>
        </p:nvPicPr>
        <p:blipFill>
          <a:blip r:embed="rId4" cstate="print"/>
          <a:srcRect/>
          <a:stretch>
            <a:fillRect/>
          </a:stretch>
        </p:blipFill>
        <p:spPr bwMode="auto">
          <a:xfrm>
            <a:off x="357166" y="2500298"/>
            <a:ext cx="3275152" cy="22614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00063" y="2971800"/>
            <a:ext cx="5843587" cy="4672013"/>
          </a:xfrm>
        </p:spPr>
        <p:txBody>
          <a:bodyPr/>
          <a:lstStyle/>
          <a:p>
            <a:pPr algn="l" eaLnBrk="1" hangingPunct="1"/>
            <a:r>
              <a:rPr lang="en-US" altLang="ko-KR" sz="1100" smtClean="0">
                <a:solidFill>
                  <a:schemeClr val="tx1"/>
                </a:solidFill>
                <a:latin typeface="Arial" charset="0"/>
              </a:rPr>
              <a:t>Dear Participants</a:t>
            </a:r>
            <a:br>
              <a:rPr lang="en-US" altLang="ko-KR" sz="1100" smtClean="0">
                <a:solidFill>
                  <a:schemeClr val="tx1"/>
                </a:solidFill>
                <a:latin typeface="Arial" charset="0"/>
              </a:rPr>
            </a:br>
            <a:r>
              <a:rPr lang="en-US" altLang="ko-KR" sz="1100" smtClean="0">
                <a:solidFill>
                  <a:schemeClr val="tx1"/>
                </a:solidFill>
                <a:latin typeface="Arial" charset="0"/>
              </a:rPr>
              <a:t/>
            </a:r>
            <a:br>
              <a:rPr lang="en-US" altLang="ko-KR" sz="1100" smtClean="0">
                <a:solidFill>
                  <a:schemeClr val="tx1"/>
                </a:solidFill>
                <a:latin typeface="Arial" charset="0"/>
              </a:rPr>
            </a:br>
            <a:r>
              <a:rPr lang="en-US" altLang="ko-KR" sz="1100" smtClean="0">
                <a:solidFill>
                  <a:schemeClr val="tx1"/>
                </a:solidFill>
                <a:latin typeface="Arial" charset="0"/>
              </a:rPr>
              <a:t>It is my great pleasure to welcome you to our 2010 China, Japan and Korea Tax Conference.</a:t>
            </a:r>
            <a:br>
              <a:rPr lang="en-US" altLang="ko-KR" sz="1100" smtClean="0">
                <a:solidFill>
                  <a:schemeClr val="tx1"/>
                </a:solidFill>
                <a:latin typeface="Arial" charset="0"/>
              </a:rPr>
            </a:br>
            <a:r>
              <a:rPr lang="en-US" altLang="ko-KR" sz="1100" smtClean="0">
                <a:solidFill>
                  <a:schemeClr val="tx1"/>
                </a:solidFill>
                <a:latin typeface="Arial" charset="0"/>
              </a:rPr>
              <a:t/>
            </a:r>
            <a:br>
              <a:rPr lang="en-US" altLang="ko-KR" sz="1100" smtClean="0">
                <a:solidFill>
                  <a:schemeClr val="tx1"/>
                </a:solidFill>
                <a:latin typeface="Arial" charset="0"/>
              </a:rPr>
            </a:br>
            <a:r>
              <a:rPr lang="en-US" altLang="ko-KR" sz="1100" smtClean="0">
                <a:solidFill>
                  <a:schemeClr val="tx1"/>
                </a:solidFill>
                <a:latin typeface="Arial" charset="0"/>
              </a:rPr>
              <a:t>The importance of North East Asian region for the development of global economy cannot be overestimated. Tax is one of the key issues for inter-jurisdictional trade and business in this region as is the case for other regions of the globe. Three major economies, China, Japan and Korea, although they are not posed at the same stage of economic development, have good reasons to cooperate for mutual understanding and learning about tax laws and administrations. Especially the recent amendments or negotiations of the tax treaties between the three countries with US are attracting huge interests from the businesses and practitioners. For this reason, IFA Korea, in cooperation with other branches, holds East Asia country regional seminar focused on the challenges under the recent tax reforms and the recent tax treaty amendments with the US. </a:t>
            </a:r>
            <a:br>
              <a:rPr lang="en-US" altLang="ko-KR" sz="1100" smtClean="0">
                <a:solidFill>
                  <a:schemeClr val="tx1"/>
                </a:solidFill>
                <a:latin typeface="Arial" charset="0"/>
              </a:rPr>
            </a:br>
            <a:r>
              <a:rPr lang="en-US" altLang="ko-KR" sz="1100" smtClean="0">
                <a:solidFill>
                  <a:schemeClr val="tx1"/>
                </a:solidFill>
                <a:latin typeface="Arial" charset="0"/>
              </a:rPr>
              <a:t/>
            </a:r>
            <a:br>
              <a:rPr lang="en-US" altLang="ko-KR" sz="1100" smtClean="0">
                <a:solidFill>
                  <a:schemeClr val="tx1"/>
                </a:solidFill>
                <a:latin typeface="Arial" charset="0"/>
              </a:rPr>
            </a:br>
            <a:r>
              <a:rPr lang="en-US" altLang="ko-KR" sz="1100" smtClean="0">
                <a:solidFill>
                  <a:schemeClr val="tx1"/>
                </a:solidFill>
                <a:latin typeface="Arial" charset="0"/>
              </a:rPr>
              <a:t>This coming seminar is the third one with this objective. The first was in Tokyo in March 2006 and the second was in Seoul in June 2008.  Tax officials/professors/professionals from the three countries  and the US are invited and will introduce recent development of tax law changes in their respective country and address implications of their recent treaty amendments with the US.</a:t>
            </a:r>
            <a:br>
              <a:rPr lang="en-US" altLang="ko-KR" sz="1100" smtClean="0">
                <a:solidFill>
                  <a:schemeClr val="tx1"/>
                </a:solidFill>
                <a:latin typeface="Arial" charset="0"/>
              </a:rPr>
            </a:br>
            <a:r>
              <a:rPr lang="en-US" altLang="ko-KR" sz="1100" smtClean="0">
                <a:solidFill>
                  <a:schemeClr val="tx1"/>
                </a:solidFill>
                <a:latin typeface="Arial" charset="0"/>
              </a:rPr>
              <a:t/>
            </a:r>
            <a:br>
              <a:rPr lang="en-US" altLang="ko-KR" sz="1100" smtClean="0">
                <a:solidFill>
                  <a:schemeClr val="tx1"/>
                </a:solidFill>
                <a:latin typeface="Arial" charset="0"/>
              </a:rPr>
            </a:br>
            <a:r>
              <a:rPr lang="en-US" altLang="ko-KR" sz="1100" smtClean="0">
                <a:solidFill>
                  <a:schemeClr val="tx1"/>
                </a:solidFill>
                <a:latin typeface="Arial" charset="0"/>
              </a:rPr>
              <a:t>Thank you for taking part in the 2010 China, Japan and Korea Tax Conference and I hope you will find this a rewarding and memorable experience.</a:t>
            </a:r>
            <a:br>
              <a:rPr lang="en-US" altLang="ko-KR" sz="1100" smtClean="0">
                <a:solidFill>
                  <a:schemeClr val="tx1"/>
                </a:solidFill>
                <a:latin typeface="Arial" charset="0"/>
              </a:rPr>
            </a:br>
            <a:r>
              <a:rPr lang="en-US" altLang="ko-KR" sz="1100" smtClean="0">
                <a:solidFill>
                  <a:schemeClr val="tx1"/>
                </a:solidFill>
                <a:latin typeface="Arial" charset="0"/>
              </a:rPr>
              <a:t/>
            </a:r>
            <a:br>
              <a:rPr lang="en-US" altLang="ko-KR" sz="1100" smtClean="0">
                <a:solidFill>
                  <a:schemeClr val="tx1"/>
                </a:solidFill>
                <a:latin typeface="Arial" charset="0"/>
              </a:rPr>
            </a:br>
            <a:r>
              <a:rPr lang="en-US" altLang="ko-KR" sz="1100" smtClean="0">
                <a:solidFill>
                  <a:schemeClr val="tx1"/>
                </a:solidFill>
                <a:latin typeface="Arial" charset="0"/>
              </a:rPr>
              <a:t>Yours faithfully</a:t>
            </a:r>
            <a:br>
              <a:rPr lang="en-US" altLang="ko-KR" sz="1100" smtClean="0">
                <a:solidFill>
                  <a:schemeClr val="tx1"/>
                </a:solidFill>
                <a:latin typeface="Arial" charset="0"/>
              </a:rPr>
            </a:br>
            <a:r>
              <a:rPr lang="en-US" altLang="ko-KR" sz="1600" smtClean="0">
                <a:solidFill>
                  <a:schemeClr val="tx1"/>
                </a:solidFill>
                <a:latin typeface="Arial" charset="0"/>
              </a:rPr>
              <a:t> </a:t>
            </a:r>
            <a:r>
              <a:rPr lang="en-US" altLang="ko-KR" sz="1600" b="1" smtClean="0">
                <a:solidFill>
                  <a:schemeClr val="tx1"/>
                </a:solidFill>
                <a:latin typeface="Rage Italic" pitchFamily="66" charset="0"/>
              </a:rPr>
              <a:t>Chul-Song Lee </a:t>
            </a:r>
            <a:r>
              <a:rPr lang="en-US" altLang="ko-KR" sz="1100" b="1" smtClean="0">
                <a:solidFill>
                  <a:schemeClr val="tx1"/>
                </a:solidFill>
                <a:latin typeface="Rage Italic" pitchFamily="66" charset="0"/>
              </a:rPr>
              <a:t/>
            </a:r>
            <a:br>
              <a:rPr lang="en-US" altLang="ko-KR" sz="1100" b="1" smtClean="0">
                <a:solidFill>
                  <a:schemeClr val="tx1"/>
                </a:solidFill>
                <a:latin typeface="Rage Italic" pitchFamily="66" charset="0"/>
              </a:rPr>
            </a:br>
            <a:r>
              <a:rPr lang="en-US" altLang="ko-KR" sz="1100" smtClean="0">
                <a:solidFill>
                  <a:schemeClr val="tx1"/>
                </a:solidFill>
                <a:latin typeface="Arial" charset="0"/>
              </a:rPr>
              <a:t>President of IFA Korea</a:t>
            </a:r>
            <a:endParaRPr lang="en-GB" altLang="ko-KR" sz="1100" smtClean="0">
              <a:solidFill>
                <a:schemeClr val="tx1"/>
              </a:solidFill>
              <a:latin typeface="Arial" charset="0"/>
            </a:endParaRPr>
          </a:p>
        </p:txBody>
      </p:sp>
      <p:sp>
        <p:nvSpPr>
          <p:cNvPr id="4099" name="Rectangle 9"/>
          <p:cNvSpPr>
            <a:spLocks noChangeArrowheads="1"/>
          </p:cNvSpPr>
          <p:nvPr/>
        </p:nvSpPr>
        <p:spPr bwMode="auto">
          <a:xfrm>
            <a:off x="544513" y="595313"/>
            <a:ext cx="4397375" cy="1139825"/>
          </a:xfrm>
          <a:prstGeom prst="rect">
            <a:avLst/>
          </a:prstGeom>
          <a:noFill/>
          <a:ln w="9525">
            <a:noFill/>
            <a:miter lim="800000"/>
            <a:headEnd/>
            <a:tailEnd/>
          </a:ln>
        </p:spPr>
        <p:txBody>
          <a:bodyPr anchor="ctr">
            <a:spAutoFit/>
          </a:bodyPr>
          <a:lstStyle/>
          <a:p>
            <a:r>
              <a:rPr lang="en-US" altLang="ko-KR" sz="1600" dirty="0">
                <a:solidFill>
                  <a:srgbClr val="1C1C1C"/>
                </a:solidFill>
                <a:ea typeface="가는각진제목체" pitchFamily="18" charset="-127"/>
                <a:cs typeface="Arial" charset="0"/>
              </a:rPr>
              <a:t>China, Japan and Korea Tax Conference</a:t>
            </a:r>
          </a:p>
          <a:p>
            <a:r>
              <a:rPr lang="en-US" altLang="ko-KR" sz="1200" b="0" dirty="0">
                <a:solidFill>
                  <a:srgbClr val="1C1C1C"/>
                </a:solidFill>
                <a:latin typeface="굴림" pitchFamily="50" charset="-127"/>
                <a:ea typeface="가는각진제목체" pitchFamily="18" charset="-127"/>
                <a:cs typeface="Arial" charset="0"/>
              </a:rPr>
              <a:t>Seoul, Korea, 19-20 May 2010</a:t>
            </a:r>
          </a:p>
          <a:p>
            <a:endParaRPr lang="en-GB" altLang="ko-KR" sz="1200" b="0" dirty="0">
              <a:solidFill>
                <a:srgbClr val="1C1C1C"/>
              </a:solidFill>
              <a:latin typeface="굴림" pitchFamily="50" charset="-127"/>
              <a:ea typeface="가는각진제목체" pitchFamily="18" charset="-127"/>
              <a:cs typeface="Arial" charset="0"/>
            </a:endParaRPr>
          </a:p>
          <a:p>
            <a:r>
              <a:rPr lang="en-US" altLang="ko-KR" sz="1400" dirty="0">
                <a:solidFill>
                  <a:srgbClr val="1C1C1C"/>
                </a:solidFill>
                <a:latin typeface="굴림" pitchFamily="50" charset="-127"/>
                <a:ea typeface="가는각진제목체" pitchFamily="18" charset="-127"/>
                <a:cs typeface="Arial" charset="0"/>
              </a:rPr>
              <a:t>The Tax Challenges faced by East Asian Countries</a:t>
            </a:r>
          </a:p>
          <a:p>
            <a:endParaRPr lang="en-US" altLang="ko-KR" sz="1400" dirty="0">
              <a:solidFill>
                <a:srgbClr val="1C1C1C"/>
              </a:solidFill>
              <a:latin typeface="굴림" pitchFamily="50" charset="-127"/>
              <a:ea typeface="가는각진제목체" pitchFamily="18" charset="-127"/>
              <a:cs typeface="Arial" charset="0"/>
            </a:endParaRPr>
          </a:p>
        </p:txBody>
      </p:sp>
      <p:pic>
        <p:nvPicPr>
          <p:cNvPr id="4100" name="Picture 10" descr="31027301"/>
          <p:cNvPicPr>
            <a:picLocks noChangeAspect="1" noChangeArrowheads="1"/>
          </p:cNvPicPr>
          <p:nvPr/>
        </p:nvPicPr>
        <p:blipFill>
          <a:blip r:embed="rId2" cstate="print"/>
          <a:srcRect t="26456" b="11314"/>
          <a:stretch>
            <a:fillRect/>
          </a:stretch>
        </p:blipFill>
        <p:spPr bwMode="auto">
          <a:xfrm>
            <a:off x="4941888" y="539750"/>
            <a:ext cx="1509712" cy="1163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3"/>
          <p:cNvPicPr>
            <a:picLocks noChangeAspect="1" noChangeArrowheads="1"/>
          </p:cNvPicPr>
          <p:nvPr/>
        </p:nvPicPr>
        <p:blipFill>
          <a:blip r:embed="rId2" cstate="print"/>
          <a:srcRect/>
          <a:stretch>
            <a:fillRect/>
          </a:stretch>
        </p:blipFill>
        <p:spPr bwMode="auto">
          <a:xfrm>
            <a:off x="5121572" y="152397"/>
            <a:ext cx="1344959" cy="928662"/>
          </a:xfrm>
          <a:prstGeom prst="rect">
            <a:avLst/>
          </a:prstGeom>
          <a:noFill/>
          <a:ln w="9525">
            <a:noFill/>
            <a:miter lim="800000"/>
            <a:headEnd/>
            <a:tailEnd/>
          </a:ln>
        </p:spPr>
      </p:pic>
      <p:graphicFrame>
        <p:nvGraphicFramePr>
          <p:cNvPr id="3218" name="Group 146"/>
          <p:cNvGraphicFramePr>
            <a:graphicFrameLocks noGrp="1"/>
          </p:cNvGraphicFramePr>
          <p:nvPr/>
        </p:nvGraphicFramePr>
        <p:xfrm>
          <a:off x="549275" y="1331913"/>
          <a:ext cx="5903913" cy="777240"/>
        </p:xfrm>
        <a:graphic>
          <a:graphicData uri="http://schemas.openxmlformats.org/drawingml/2006/table">
            <a:tbl>
              <a:tblPr/>
              <a:tblGrid>
                <a:gridCol w="1522403"/>
                <a:gridCol w="4381510"/>
              </a:tblGrid>
              <a:tr h="252413">
                <a:tc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100" b="0" i="0" u="none" strike="noStrike" cap="none" normalizeH="0" baseline="0" dirty="0" smtClean="0">
                          <a:ln>
                            <a:noFill/>
                          </a:ln>
                          <a:solidFill>
                            <a:schemeClr val="tx1"/>
                          </a:solidFill>
                          <a:effectLst/>
                          <a:latin typeface="Arial" charset="0"/>
                          <a:ea typeface="굴림" pitchFamily="50" charset="-127"/>
                        </a:rPr>
                        <a:t>Prior</a:t>
                      </a:r>
                      <a:r>
                        <a:rPr kumimoji="1" lang="en-GB" altLang="ko-KR" sz="1100" b="0" i="0" u="none" strike="noStrike" cap="none" normalizeH="0" baseline="0" dirty="0" smtClean="0">
                          <a:ln>
                            <a:noFill/>
                          </a:ln>
                          <a:solidFill>
                            <a:schemeClr val="tx1"/>
                          </a:solidFill>
                          <a:effectLst/>
                          <a:latin typeface="Arial" charset="0"/>
                          <a:ea typeface="굴림" pitchFamily="50" charset="-127"/>
                        </a:rPr>
                        <a:t> Day      Tuesday, 18 May 2010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r>
              <a:tr h="25082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1" i="0" u="none" strike="noStrike" cap="none" normalizeH="0" baseline="0" dirty="0" smtClean="0">
                          <a:ln>
                            <a:noFill/>
                          </a:ln>
                          <a:solidFill>
                            <a:schemeClr val="bg1"/>
                          </a:solidFill>
                          <a:effectLst/>
                          <a:latin typeface="Arial" charset="0"/>
                          <a:ea typeface="굴림" pitchFamily="50" charset="-127"/>
                        </a:rPr>
                        <a:t>Time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910C"/>
                    </a:solid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1" i="0" u="none" strike="noStrike" cap="none" normalizeH="0" baseline="0" dirty="0" smtClean="0">
                          <a:ln>
                            <a:noFill/>
                          </a:ln>
                          <a:solidFill>
                            <a:schemeClr val="bg1"/>
                          </a:solidFill>
                          <a:effectLst/>
                          <a:latin typeface="Arial" charset="0"/>
                          <a:ea typeface="굴림" pitchFamily="50" charset="-127"/>
                        </a:rPr>
                        <a:t>Subject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910C"/>
                    </a:solidFill>
                  </a:tcPr>
                </a:tc>
              </a:tr>
              <a:tr h="252413">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smtClean="0">
                          <a:ln>
                            <a:noFill/>
                          </a:ln>
                          <a:solidFill>
                            <a:schemeClr val="tx1"/>
                          </a:solidFill>
                          <a:effectLst/>
                          <a:latin typeface="Arial" charset="0"/>
                          <a:ea typeface="굴림" pitchFamily="50" charset="-127"/>
                        </a:rPr>
                        <a:t>14:00pm – 17:00pm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dirty="0" smtClean="0">
                          <a:ln>
                            <a:noFill/>
                          </a:ln>
                          <a:solidFill>
                            <a:schemeClr val="tx1"/>
                          </a:solidFill>
                          <a:effectLst/>
                          <a:latin typeface="Arial" charset="0"/>
                          <a:ea typeface="굴림" pitchFamily="50" charset="-127"/>
                        </a:rPr>
                        <a:t>Preparatory Meeting(</a:t>
                      </a:r>
                      <a:r>
                        <a:rPr kumimoji="1" lang="en-US" altLang="ko-KR" sz="1100" b="0" i="0" u="none" strike="noStrike" cap="none" normalizeH="0" baseline="0" dirty="0" smtClean="0">
                          <a:ln>
                            <a:noFill/>
                          </a:ln>
                          <a:solidFill>
                            <a:schemeClr val="tx1"/>
                          </a:solidFill>
                          <a:effectLst/>
                          <a:latin typeface="Arial" charset="0"/>
                          <a:ea typeface="굴림" pitchFamily="50" charset="-127"/>
                        </a:rPr>
                        <a:t>for</a:t>
                      </a:r>
                      <a:r>
                        <a:rPr kumimoji="1" lang="ko-KR" altLang="en-US" sz="1100" b="0" i="0" u="none" strike="noStrike" cap="none" normalizeH="0" baseline="0" dirty="0" smtClean="0">
                          <a:ln>
                            <a:noFill/>
                          </a:ln>
                          <a:solidFill>
                            <a:schemeClr val="tx1"/>
                          </a:solidFill>
                          <a:effectLst/>
                          <a:latin typeface="Arial" charset="0"/>
                          <a:ea typeface="굴림" pitchFamily="50" charset="-127"/>
                        </a:rPr>
                        <a:t> </a:t>
                      </a:r>
                      <a:r>
                        <a:rPr kumimoji="1" lang="en-US" altLang="ko-KR" sz="1100" b="0" i="0" u="none" strike="noStrike" cap="none" normalizeH="0" baseline="0" dirty="0" smtClean="0">
                          <a:ln>
                            <a:noFill/>
                          </a:ln>
                          <a:solidFill>
                            <a:schemeClr val="tx1"/>
                          </a:solidFill>
                          <a:effectLst/>
                          <a:latin typeface="Arial" charset="0"/>
                          <a:ea typeface="굴림" pitchFamily="50" charset="-127"/>
                        </a:rPr>
                        <a:t>Speakers &amp; Panelists Only)</a:t>
                      </a:r>
                      <a:endParaRPr kumimoji="1" lang="en-GB" altLang="ko-KR" sz="1100" b="0" i="0" u="none" strike="noStrike" cap="none" normalizeH="0" baseline="0" dirty="0" smtClean="0">
                        <a:ln>
                          <a:noFill/>
                        </a:ln>
                        <a:solidFill>
                          <a:schemeClr val="tx1"/>
                        </a:solidFill>
                        <a:effectLst/>
                        <a:latin typeface="Arial" charset="0"/>
                        <a:ea typeface="굴림" pitchFamily="50" charset="-127"/>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36" name="Text Box 35"/>
          <p:cNvSpPr txBox="1">
            <a:spLocks noChangeArrowheads="1"/>
          </p:cNvSpPr>
          <p:nvPr/>
        </p:nvSpPr>
        <p:spPr bwMode="auto">
          <a:xfrm>
            <a:off x="620713" y="900113"/>
            <a:ext cx="898525" cy="290512"/>
          </a:xfrm>
          <a:prstGeom prst="rect">
            <a:avLst/>
          </a:prstGeom>
          <a:noFill/>
          <a:ln w="9525" algn="ctr">
            <a:noFill/>
            <a:miter lim="800000"/>
            <a:headEnd/>
            <a:tailEnd/>
          </a:ln>
        </p:spPr>
        <p:txBody>
          <a:bodyPr wrap="none">
            <a:spAutoFit/>
          </a:bodyPr>
          <a:lstStyle/>
          <a:p>
            <a:r>
              <a:rPr lang="en-GB" altLang="ko-KR" dirty="0">
                <a:solidFill>
                  <a:srgbClr val="1C1C1C"/>
                </a:solidFill>
              </a:rPr>
              <a:t>AGENDA</a:t>
            </a:r>
          </a:p>
        </p:txBody>
      </p:sp>
      <p:graphicFrame>
        <p:nvGraphicFramePr>
          <p:cNvPr id="3343" name="Group 271"/>
          <p:cNvGraphicFramePr>
            <a:graphicFrameLocks noGrp="1"/>
          </p:cNvGraphicFramePr>
          <p:nvPr/>
        </p:nvGraphicFramePr>
        <p:xfrm>
          <a:off x="549275" y="2411413"/>
          <a:ext cx="5903913" cy="5017707"/>
        </p:xfrm>
        <a:graphic>
          <a:graphicData uri="http://schemas.openxmlformats.org/drawingml/2006/table">
            <a:tbl>
              <a:tblPr/>
              <a:tblGrid>
                <a:gridCol w="1511300"/>
                <a:gridCol w="4392613"/>
              </a:tblGrid>
              <a:tr h="193675">
                <a:tc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dirty="0" smtClean="0">
                          <a:ln>
                            <a:noFill/>
                          </a:ln>
                          <a:solidFill>
                            <a:schemeClr val="tx1"/>
                          </a:solidFill>
                          <a:effectLst/>
                          <a:latin typeface="Arial" charset="0"/>
                          <a:ea typeface="굴림" pitchFamily="50" charset="-127"/>
                        </a:rPr>
                        <a:t>1st Day     Wednesday, 19 May 2010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r>
              <a:tr h="19367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1" i="0" u="none" strike="noStrike" cap="none" normalizeH="0" baseline="0" smtClean="0">
                          <a:ln>
                            <a:noFill/>
                          </a:ln>
                          <a:solidFill>
                            <a:schemeClr val="bg1"/>
                          </a:solidFill>
                          <a:effectLst/>
                          <a:latin typeface="Arial" charset="0"/>
                          <a:ea typeface="굴림" pitchFamily="50" charset="-127"/>
                        </a:rPr>
                        <a:t>Time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910C"/>
                    </a:solid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1" i="0" u="none" strike="noStrike" cap="none" normalizeH="0" baseline="0" dirty="0" smtClean="0">
                          <a:ln>
                            <a:noFill/>
                          </a:ln>
                          <a:solidFill>
                            <a:schemeClr val="bg1"/>
                          </a:solidFill>
                          <a:effectLst/>
                          <a:latin typeface="Arial" charset="0"/>
                          <a:ea typeface="굴림" pitchFamily="50" charset="-127"/>
                        </a:rPr>
                        <a:t>Subject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910C"/>
                    </a:solidFill>
                  </a:tcPr>
                </a:tc>
              </a:tr>
              <a:tr h="274638">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smtClean="0">
                          <a:ln>
                            <a:noFill/>
                          </a:ln>
                          <a:solidFill>
                            <a:schemeClr val="tx1"/>
                          </a:solidFill>
                          <a:effectLst/>
                          <a:latin typeface="Arial" charset="0"/>
                          <a:ea typeface="굴림" pitchFamily="50" charset="-127"/>
                        </a:rPr>
                        <a:t>08:00am – 09:00am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1" i="0" u="none" strike="noStrike" cap="none" normalizeH="0" baseline="0" smtClean="0">
                          <a:ln>
                            <a:noFill/>
                          </a:ln>
                          <a:solidFill>
                            <a:schemeClr val="tx1"/>
                          </a:solidFill>
                          <a:effectLst/>
                          <a:latin typeface="Arial" charset="0"/>
                          <a:ea typeface="굴림" pitchFamily="50" charset="-127"/>
                        </a:rPr>
                        <a:t>Registration</a:t>
                      </a:r>
                      <a:r>
                        <a:rPr kumimoji="1" lang="en-GB" altLang="ko-KR" sz="1100" b="0" i="0" u="none" strike="noStrike" cap="none" normalizeH="0" baseline="0" smtClean="0">
                          <a:ln>
                            <a:noFill/>
                          </a:ln>
                          <a:solidFill>
                            <a:schemeClr val="tx1"/>
                          </a:solidFill>
                          <a:effectLst/>
                          <a:latin typeface="Arial" charset="0"/>
                          <a:ea typeface="굴림" pitchFamily="50" charset="-127"/>
                        </a:rPr>
                        <a:t> (Welcome to Seoul : video clips)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smtClean="0">
                          <a:ln>
                            <a:noFill/>
                          </a:ln>
                          <a:solidFill>
                            <a:schemeClr val="tx1"/>
                          </a:solidFill>
                          <a:effectLst/>
                          <a:latin typeface="Arial" charset="0"/>
                          <a:ea typeface="굴림" pitchFamily="50" charset="-127"/>
                        </a:rPr>
                        <a:t>09:00am – 09:30am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100" b="0" i="0" u="none" strike="noStrike" cap="none" normalizeH="0" baseline="0" dirty="0" smtClean="0">
                          <a:ln>
                            <a:noFill/>
                          </a:ln>
                          <a:solidFill>
                            <a:srgbClr val="000000"/>
                          </a:solidFill>
                          <a:effectLst/>
                          <a:latin typeface="Arial" charset="0"/>
                          <a:ea typeface="굴림" pitchFamily="50" charset="-127"/>
                          <a:cs typeface="Times New Roman" pitchFamily="18" charset="0"/>
                        </a:rPr>
                        <a:t> </a:t>
                      </a:r>
                      <a:endParaRPr kumimoji="1" lang="en-US" altLang="ko-KR" sz="1100" b="0" i="0" u="none" strike="noStrike" cap="none" normalizeH="0" baseline="0" dirty="0" smtClean="0">
                        <a:ln>
                          <a:noFill/>
                        </a:ln>
                        <a:solidFill>
                          <a:schemeClr val="tx1"/>
                        </a:solidFill>
                        <a:effectLst/>
                        <a:latin typeface="Arial" charset="0"/>
                        <a:ea typeface="굴림" pitchFamily="50" charset="-127"/>
                        <a:cs typeface="Times New Roman" pitchFamily="18" charset="0"/>
                      </a:endParaRPr>
                    </a:p>
                    <a:p>
                      <a:pPr marL="0" marR="0" lvl="0" indent="0" algn="l" defTabSz="914400" rtl="0" eaLnBrk="1" fontAlgn="base" latinLnBrk="1" hangingPunct="1">
                        <a:lnSpc>
                          <a:spcPct val="100000"/>
                        </a:lnSpc>
                        <a:spcBef>
                          <a:spcPct val="20000"/>
                        </a:spcBef>
                        <a:spcAft>
                          <a:spcPct val="0"/>
                        </a:spcAft>
                        <a:buClrTx/>
                        <a:buSzTx/>
                        <a:buFont typeface="Wingdings" pitchFamily="2" charset="2"/>
                        <a:buChar char="Ø"/>
                        <a:tabLst/>
                      </a:pPr>
                      <a:r>
                        <a:rPr kumimoji="1" lang="en-US" altLang="ko-KR" sz="1100" b="0" i="0" u="none" strike="noStrike" cap="none" normalizeH="0" baseline="0" dirty="0" smtClean="0">
                          <a:ln>
                            <a:noFill/>
                          </a:ln>
                          <a:solidFill>
                            <a:schemeClr val="tx1"/>
                          </a:solidFill>
                          <a:effectLst/>
                          <a:latin typeface="Arial" charset="0"/>
                          <a:ea typeface="굴림" pitchFamily="50" charset="-127"/>
                          <a:cs typeface="Times New Roman" pitchFamily="18" charset="0"/>
                        </a:rPr>
                        <a:t> Moderator: Prof. Moo-</a:t>
                      </a:r>
                      <a:r>
                        <a:rPr kumimoji="1" lang="en-US" altLang="ko-KR" sz="1100" b="0" i="0" u="none" strike="noStrike" cap="none" normalizeH="0" baseline="0" dirty="0" err="1" smtClean="0">
                          <a:ln>
                            <a:noFill/>
                          </a:ln>
                          <a:solidFill>
                            <a:schemeClr val="tx1"/>
                          </a:solidFill>
                          <a:effectLst/>
                          <a:latin typeface="Arial" charset="0"/>
                          <a:ea typeface="굴림" pitchFamily="50" charset="-127"/>
                          <a:cs typeface="Times New Roman" pitchFamily="18" charset="0"/>
                        </a:rPr>
                        <a:t>Seok</a:t>
                      </a:r>
                      <a:r>
                        <a:rPr kumimoji="1" lang="en-US" altLang="ko-KR" sz="1100" b="0" i="0" u="none" strike="noStrike" cap="none" normalizeH="0" baseline="0" dirty="0" smtClean="0">
                          <a:ln>
                            <a:noFill/>
                          </a:ln>
                          <a:solidFill>
                            <a:schemeClr val="tx1"/>
                          </a:solidFill>
                          <a:effectLst/>
                          <a:latin typeface="Arial" charset="0"/>
                          <a:ea typeface="굴림" pitchFamily="50" charset="-127"/>
                          <a:cs typeface="Times New Roman" pitchFamily="18" charset="0"/>
                        </a:rPr>
                        <a:t> Ok</a:t>
                      </a:r>
                      <a:endParaRPr kumimoji="1" lang="en-US" altLang="ko-KR" sz="1100" b="1" i="0" u="none" strike="noStrike" cap="none" normalizeH="0" baseline="0" dirty="0" smtClean="0">
                        <a:ln>
                          <a:noFill/>
                        </a:ln>
                        <a:solidFill>
                          <a:schemeClr val="tx1"/>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100" b="1" i="0" u="none" strike="noStrike" cap="none" normalizeH="0" baseline="0" dirty="0" smtClean="0">
                          <a:ln>
                            <a:noFill/>
                          </a:ln>
                          <a:solidFill>
                            <a:schemeClr val="tx1"/>
                          </a:solidFill>
                          <a:effectLst/>
                          <a:latin typeface="Arial" charset="0"/>
                          <a:ea typeface="굴림" pitchFamily="50" charset="-127"/>
                        </a:rPr>
                        <a:t>Opening Speech</a:t>
                      </a:r>
                      <a:r>
                        <a:rPr kumimoji="1" lang="en-US" altLang="ko-KR" sz="1100" b="0" i="0" u="none" strike="noStrike" cap="none" normalizeH="0" baseline="0" dirty="0" smtClean="0">
                          <a:ln>
                            <a:noFill/>
                          </a:ln>
                          <a:solidFill>
                            <a:schemeClr val="tx1"/>
                          </a:solidFill>
                          <a:effectLst/>
                          <a:latin typeface="Arial" charset="0"/>
                          <a:ea typeface="굴림" pitchFamily="50" charset="-127"/>
                        </a:rPr>
                        <a:t> by President of IFA Korea  Prof. </a:t>
                      </a:r>
                      <a:r>
                        <a:rPr kumimoji="1" lang="en-US" altLang="ko-KR" sz="1100" b="0" i="0" u="none" strike="noStrike" cap="none" normalizeH="0" baseline="0" dirty="0" err="1" smtClean="0">
                          <a:ln>
                            <a:noFill/>
                          </a:ln>
                          <a:solidFill>
                            <a:schemeClr val="tx1"/>
                          </a:solidFill>
                          <a:effectLst/>
                          <a:latin typeface="Arial" charset="0"/>
                          <a:ea typeface="굴림" pitchFamily="50" charset="-127"/>
                        </a:rPr>
                        <a:t>Chul</a:t>
                      </a:r>
                      <a:r>
                        <a:rPr kumimoji="1" lang="en-US" altLang="ko-KR" sz="1100" b="0" i="0" u="none" strike="noStrike" cap="none" normalizeH="0" baseline="0" dirty="0" smtClean="0">
                          <a:ln>
                            <a:noFill/>
                          </a:ln>
                          <a:solidFill>
                            <a:schemeClr val="tx1"/>
                          </a:solidFill>
                          <a:effectLst/>
                          <a:latin typeface="Arial" charset="0"/>
                          <a:ea typeface="굴림" pitchFamily="50" charset="-127"/>
                        </a:rPr>
                        <a:t>-Song Lee</a:t>
                      </a:r>
                    </a:p>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100" b="1" i="0" u="none" strike="noStrike" cap="none" normalizeH="0" baseline="0" dirty="0" smtClean="0">
                          <a:ln>
                            <a:noFill/>
                          </a:ln>
                          <a:solidFill>
                            <a:schemeClr val="tx1"/>
                          </a:solidFill>
                          <a:effectLst/>
                          <a:latin typeface="Arial" charset="0"/>
                          <a:ea typeface="굴림" pitchFamily="50" charset="-127"/>
                        </a:rPr>
                        <a:t>Welcoming speech</a:t>
                      </a:r>
                      <a:r>
                        <a:rPr kumimoji="1" lang="en-US" altLang="ko-KR" sz="1100" b="0" i="0" u="none" strike="noStrike" cap="none" normalizeH="0" baseline="0" dirty="0" smtClean="0">
                          <a:ln>
                            <a:noFill/>
                          </a:ln>
                          <a:solidFill>
                            <a:schemeClr val="tx1"/>
                          </a:solidFill>
                          <a:effectLst/>
                          <a:latin typeface="Arial" charset="0"/>
                          <a:ea typeface="굴림" pitchFamily="50" charset="-127"/>
                        </a:rPr>
                        <a:t> by the Commissioner of the NTS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smtClean="0">
                          <a:ln>
                            <a:noFill/>
                          </a:ln>
                          <a:solidFill>
                            <a:schemeClr val="tx1"/>
                          </a:solidFill>
                          <a:effectLst/>
                          <a:latin typeface="Arial" charset="0"/>
                          <a:ea typeface="굴림" pitchFamily="50" charset="-127"/>
                        </a:rPr>
                        <a:t>09:30am – 10:00am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100" b="1" i="0" u="none" strike="noStrike" cap="none" normalizeH="0" baseline="0" dirty="0" smtClean="0">
                          <a:ln>
                            <a:noFill/>
                          </a:ln>
                          <a:solidFill>
                            <a:schemeClr val="tx1"/>
                          </a:solidFill>
                          <a:effectLst/>
                          <a:latin typeface="Arial" charset="0"/>
                          <a:ea typeface="굴림" pitchFamily="50" charset="-127"/>
                        </a:rPr>
                        <a:t>IFA and OECD Developments</a:t>
                      </a:r>
                      <a:endParaRPr kumimoji="1" lang="en-US" altLang="ko-KR" sz="1100" b="0" i="0" u="none" strike="noStrike" cap="none" normalizeH="0" baseline="0" dirty="0" smtClean="0">
                        <a:ln>
                          <a:noFill/>
                        </a:ln>
                        <a:solidFill>
                          <a:schemeClr val="tx1"/>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dirty="0" smtClean="0">
                          <a:ln>
                            <a:noFill/>
                          </a:ln>
                          <a:solidFill>
                            <a:schemeClr val="tx1"/>
                          </a:solidFill>
                          <a:effectLst/>
                          <a:latin typeface="Arial" charset="0"/>
                          <a:ea typeface="굴림" pitchFamily="50" charset="-127"/>
                        </a:rPr>
                        <a:t>Dr. H.A. </a:t>
                      </a:r>
                      <a:r>
                        <a:rPr kumimoji="1" lang="en-GB" altLang="ko-KR" sz="1100" b="0" i="0" u="none" strike="noStrike" cap="none" normalizeH="0" baseline="0" dirty="0" err="1" smtClean="0">
                          <a:ln>
                            <a:noFill/>
                          </a:ln>
                          <a:solidFill>
                            <a:schemeClr val="tx1"/>
                          </a:solidFill>
                          <a:effectLst/>
                          <a:latin typeface="Arial" charset="0"/>
                          <a:ea typeface="굴림" pitchFamily="50" charset="-127"/>
                        </a:rPr>
                        <a:t>Kogels</a:t>
                      </a:r>
                      <a:r>
                        <a:rPr kumimoji="1" lang="en-GB" altLang="ko-KR" sz="1100" b="0" i="0" u="none" strike="noStrike" cap="none" normalizeH="0" baseline="0" dirty="0" smtClean="0">
                          <a:ln>
                            <a:noFill/>
                          </a:ln>
                          <a:solidFill>
                            <a:schemeClr val="tx1"/>
                          </a:solidFill>
                          <a:effectLst/>
                          <a:latin typeface="Arial" charset="0"/>
                          <a:ea typeface="굴림" pitchFamily="50" charset="-127"/>
                        </a:rPr>
                        <a:t> (Secretary General, IFA)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smtClean="0">
                          <a:ln>
                            <a:noFill/>
                          </a:ln>
                          <a:solidFill>
                            <a:schemeClr val="tx1"/>
                          </a:solidFill>
                          <a:effectLst/>
                          <a:latin typeface="Arial" charset="0"/>
                          <a:ea typeface="굴림" pitchFamily="50" charset="-127"/>
                        </a:rPr>
                        <a:t>10:00am – 10:30am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smtClean="0">
                          <a:ln>
                            <a:noFill/>
                          </a:ln>
                          <a:solidFill>
                            <a:schemeClr val="tx1"/>
                          </a:solidFill>
                          <a:effectLst/>
                          <a:latin typeface="Arial" charset="0"/>
                          <a:ea typeface="굴림" pitchFamily="50" charset="-127"/>
                        </a:rPr>
                        <a:t>Coffee Break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8122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dirty="0" smtClean="0">
                          <a:ln>
                            <a:noFill/>
                          </a:ln>
                          <a:solidFill>
                            <a:schemeClr val="tx1"/>
                          </a:solidFill>
                          <a:effectLst/>
                          <a:latin typeface="Arial" charset="0"/>
                          <a:ea typeface="굴림" pitchFamily="50" charset="-127"/>
                        </a:rPr>
                        <a:t>10:30am – 12:30pm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100" b="1" i="0" u="none" strike="noStrike" cap="none" normalizeH="0" baseline="0" dirty="0" smtClean="0">
                          <a:ln>
                            <a:noFill/>
                          </a:ln>
                          <a:solidFill>
                            <a:srgbClr val="000000"/>
                          </a:solidFill>
                          <a:effectLst/>
                          <a:latin typeface="Arial" charset="0"/>
                          <a:ea typeface="굴림" pitchFamily="50" charset="-127"/>
                          <a:cs typeface="Times New Roman" pitchFamily="18" charset="0"/>
                        </a:rPr>
                        <a:t>Session I</a:t>
                      </a:r>
                      <a:r>
                        <a:rPr kumimoji="1" lang="en-US" altLang="ko-KR" sz="1100" b="0" i="0" u="none" strike="noStrike" cap="none" normalizeH="0" baseline="0" dirty="0" smtClean="0">
                          <a:ln>
                            <a:noFill/>
                          </a:ln>
                          <a:solidFill>
                            <a:srgbClr val="000000"/>
                          </a:solidFill>
                          <a:effectLst/>
                          <a:latin typeface="Arial" charset="0"/>
                          <a:ea typeface="굴림" pitchFamily="50" charset="-127"/>
                          <a:cs typeface="Times New Roman" pitchFamily="18" charset="0"/>
                        </a:rPr>
                        <a:t> : </a:t>
                      </a:r>
                      <a:r>
                        <a:rPr kumimoji="1" lang="en-US" altLang="ko-KR" sz="1100" b="1" i="0" u="none" strike="noStrike" cap="none" normalizeH="0" baseline="0" dirty="0" smtClean="0">
                          <a:ln>
                            <a:noFill/>
                          </a:ln>
                          <a:solidFill>
                            <a:srgbClr val="000000"/>
                          </a:solidFill>
                          <a:effectLst/>
                          <a:latin typeface="Arial" charset="0"/>
                          <a:ea typeface="굴림" pitchFamily="50" charset="-127"/>
                          <a:cs typeface="Times New Roman" pitchFamily="18" charset="0"/>
                        </a:rPr>
                        <a:t>Recent Tax Developments in China/Japan/Korea</a:t>
                      </a:r>
                      <a:r>
                        <a:rPr kumimoji="1" lang="en-US" altLang="ko-KR" sz="1100" b="0" i="0" u="none" strike="noStrike" cap="none" normalizeH="0" baseline="0" dirty="0" smtClean="0">
                          <a:ln>
                            <a:noFill/>
                          </a:ln>
                          <a:solidFill>
                            <a:srgbClr val="000000"/>
                          </a:solidFill>
                          <a:effectLst/>
                          <a:latin typeface="Arial" charset="0"/>
                          <a:ea typeface="굴림" pitchFamily="50" charset="-127"/>
                          <a:cs typeface="Times New Roman" pitchFamily="18" charset="0"/>
                        </a:rPr>
                        <a:t> </a:t>
                      </a:r>
                      <a:endParaRPr kumimoji="1" lang="ko-KR" altLang="en-US" sz="1100" b="0" i="0" u="none" strike="noStrike" cap="none" normalizeH="0" baseline="0" dirty="0" smtClean="0">
                        <a:ln>
                          <a:noFill/>
                        </a:ln>
                        <a:solidFill>
                          <a:srgbClr val="000000"/>
                        </a:solidFill>
                        <a:effectLst/>
                        <a:latin typeface="Arial" charset="0"/>
                        <a:ea typeface="굴림" pitchFamily="50" charset="-127"/>
                        <a:cs typeface="Times New Roman" pitchFamily="18" charset="0"/>
                      </a:endParaRPr>
                    </a:p>
                    <a:p>
                      <a:pPr marL="0" marR="0" lvl="0" indent="0" algn="l" defTabSz="914400" rtl="0" eaLnBrk="1" fontAlgn="base" latinLnBrk="1" hangingPunct="1">
                        <a:lnSpc>
                          <a:spcPct val="100000"/>
                        </a:lnSpc>
                        <a:spcBef>
                          <a:spcPct val="20000"/>
                        </a:spcBef>
                        <a:spcAft>
                          <a:spcPct val="0"/>
                        </a:spcAft>
                        <a:buClrTx/>
                        <a:buSzTx/>
                        <a:buFont typeface="Wingdings" pitchFamily="2" charset="2"/>
                        <a:buChar char="Ø"/>
                        <a:tabLst/>
                      </a:pPr>
                      <a:r>
                        <a:rPr kumimoji="1" lang="en-US" altLang="ko-KR" sz="1100" b="0" i="0" u="none" strike="noStrike" cap="none" normalizeH="0" baseline="0" dirty="0" smtClean="0">
                          <a:ln>
                            <a:noFill/>
                          </a:ln>
                          <a:solidFill>
                            <a:schemeClr val="tx1"/>
                          </a:solidFill>
                          <a:effectLst/>
                          <a:latin typeface="Arial" charset="0"/>
                          <a:ea typeface="굴림" pitchFamily="50" charset="-127"/>
                          <a:cs typeface="Times New Roman" pitchFamily="18" charset="0"/>
                        </a:rPr>
                        <a:t> Moderator: Mr. David Jin-Young Lee (Korea)</a:t>
                      </a:r>
                      <a:endParaRPr kumimoji="1" lang="ko-KR" altLang="en-US" sz="1100" b="0" i="0" u="none" strike="noStrike" cap="none" normalizeH="0" baseline="0" dirty="0" smtClean="0">
                        <a:ln>
                          <a:noFill/>
                        </a:ln>
                        <a:solidFill>
                          <a:schemeClr val="tx1"/>
                        </a:solidFill>
                        <a:effectLst/>
                        <a:latin typeface="Arial" charset="0"/>
                        <a:ea typeface="굴림" pitchFamily="50" charset="-127"/>
                        <a:cs typeface="Times New Roman" pitchFamily="18" charset="0"/>
                      </a:endParaRPr>
                    </a:p>
                    <a:p>
                      <a:pPr marL="0" marR="0" lvl="0" indent="0" algn="l" defTabSz="914400" rtl="0" eaLnBrk="1" fontAlgn="base" latinLnBrk="1" hangingPunct="1">
                        <a:lnSpc>
                          <a:spcPct val="100000"/>
                        </a:lnSpc>
                        <a:spcBef>
                          <a:spcPct val="20000"/>
                        </a:spcBef>
                        <a:spcAft>
                          <a:spcPct val="0"/>
                        </a:spcAft>
                        <a:buClrTx/>
                        <a:buSzTx/>
                        <a:buFont typeface="Wingdings" pitchFamily="2" charset="2"/>
                        <a:buChar char="Ø"/>
                        <a:tabLst/>
                      </a:pPr>
                      <a:r>
                        <a:rPr kumimoji="1" lang="en-US" altLang="ko-KR" sz="1100" b="0" i="0" u="none" strike="noStrike" cap="none" normalizeH="0" baseline="0" dirty="0" smtClean="0">
                          <a:ln>
                            <a:noFill/>
                          </a:ln>
                          <a:solidFill>
                            <a:schemeClr val="tx1"/>
                          </a:solidFill>
                          <a:effectLst/>
                          <a:latin typeface="Arial" charset="0"/>
                          <a:ea typeface="굴림" pitchFamily="50" charset="-127"/>
                          <a:cs typeface="Times New Roman" pitchFamily="18" charset="0"/>
                        </a:rPr>
                        <a:t> Speakers </a:t>
                      </a:r>
                    </a:p>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a:t>
                      </a:r>
                      <a:r>
                        <a:rPr kumimoji="1" lang="en-US" altLang="ko-KR" sz="1100" b="0" i="0" u="none" strike="noStrike" cap="none" normalizeH="0" baseline="0" dirty="0" smtClean="0">
                          <a:ln>
                            <a:noFill/>
                          </a:ln>
                          <a:solidFill>
                            <a:schemeClr val="tx1"/>
                          </a:solidFill>
                          <a:effectLst/>
                          <a:latin typeface="Arial" charset="0"/>
                          <a:ea typeface="굴림" pitchFamily="50" charset="-127"/>
                          <a:cs typeface="Times New Roman" pitchFamily="18" charset="0"/>
                        </a:rPr>
                        <a:t>  </a:t>
                      </a:r>
                      <a:r>
                        <a:rPr kumimoji="1" lang="en-US" altLang="ja-JP" sz="1100" b="0" i="0" u="none" strike="noStrike" cap="none" normalizeH="0" baseline="0" dirty="0" smtClean="0">
                          <a:ln>
                            <a:noFill/>
                          </a:ln>
                          <a:solidFill>
                            <a:schemeClr val="tx1"/>
                          </a:solidFill>
                          <a:effectLst/>
                          <a:latin typeface="Arial" charset="0"/>
                          <a:ea typeface="굴림" pitchFamily="50" charset="-127"/>
                          <a:cs typeface="Times New Roman" pitchFamily="18" charset="0"/>
                        </a:rPr>
                        <a:t>Prof. Yoshihiro Masui (Japan)</a:t>
                      </a:r>
                      <a:endParaRPr kumimoji="1" lang="ko-KR" altLang="en-US" sz="1100" b="0" i="0" u="none" strike="noStrike" cap="none" normalizeH="0" baseline="0" dirty="0" smtClean="0">
                        <a:ln>
                          <a:noFill/>
                        </a:ln>
                        <a:solidFill>
                          <a:schemeClr val="tx1"/>
                        </a:solidFill>
                        <a:effectLst/>
                        <a:latin typeface="Arial" charset="0"/>
                        <a:ea typeface="굴림" pitchFamily="50" charset="-127"/>
                        <a:cs typeface="Times New Roman" pitchFamily="18" charset="0"/>
                      </a:endParaRPr>
                    </a:p>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Arial" charset="0"/>
                          <a:ea typeface="굴림" pitchFamily="50" charset="-127"/>
                          <a:cs typeface="Times New Roman" pitchFamily="18" charset="0"/>
                        </a:rPr>
                        <a:t>    </a:t>
                      </a: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a:t>
                      </a:r>
                      <a:r>
                        <a:rPr kumimoji="1" lang="en-US" altLang="ko-KR" sz="1100" b="0" i="0" u="none" strike="noStrike" cap="none" normalizeH="0" baseline="0" dirty="0" smtClean="0">
                          <a:ln>
                            <a:noFill/>
                          </a:ln>
                          <a:solidFill>
                            <a:schemeClr val="tx1"/>
                          </a:solidFill>
                          <a:effectLst/>
                          <a:latin typeface="Arial" charset="0"/>
                          <a:ea typeface="굴림" pitchFamily="50" charset="-127"/>
                          <a:cs typeface="Times New Roman" pitchFamily="18" charset="0"/>
                        </a:rPr>
                        <a:t> Prof. </a:t>
                      </a:r>
                      <a:r>
                        <a:rPr kumimoji="1" lang="en-US" altLang="ko-KR" sz="1100" b="0" i="0" u="none" strike="noStrike" cap="none" normalizeH="0" baseline="0" dirty="0" err="1" smtClean="0">
                          <a:ln>
                            <a:noFill/>
                          </a:ln>
                          <a:solidFill>
                            <a:schemeClr val="tx1"/>
                          </a:solidFill>
                          <a:effectLst/>
                          <a:latin typeface="Arial" charset="0"/>
                          <a:ea typeface="굴림" pitchFamily="50" charset="-127"/>
                          <a:cs typeface="Times New Roman" pitchFamily="18" charset="0"/>
                        </a:rPr>
                        <a:t>Ji</a:t>
                      </a:r>
                      <a:r>
                        <a:rPr kumimoji="1" lang="en-US" altLang="ko-KR" sz="1100" b="0" i="0" u="none" strike="noStrike" cap="none" normalizeH="0" baseline="0" dirty="0" smtClean="0">
                          <a:ln>
                            <a:noFill/>
                          </a:ln>
                          <a:solidFill>
                            <a:schemeClr val="tx1"/>
                          </a:solidFill>
                          <a:effectLst/>
                          <a:latin typeface="Arial" charset="0"/>
                          <a:ea typeface="굴림" pitchFamily="50" charset="-127"/>
                          <a:cs typeface="Times New Roman" pitchFamily="18" charset="0"/>
                        </a:rPr>
                        <a:t>-Hyun Yoon (Korea)</a:t>
                      </a:r>
                    </a:p>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Arial" charset="0"/>
                          <a:ea typeface="굴림" pitchFamily="50" charset="-127"/>
                          <a:cs typeface="Times New Roman" pitchFamily="18" charset="0"/>
                        </a:rPr>
                        <a:t>    </a:t>
                      </a: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a:t>
                      </a:r>
                      <a:r>
                        <a:rPr kumimoji="1" lang="en-US" altLang="ko-KR" sz="1100" b="0" i="0" u="none" strike="noStrike" cap="none" normalizeH="0" baseline="0" dirty="0" smtClean="0">
                          <a:ln>
                            <a:noFill/>
                          </a:ln>
                          <a:solidFill>
                            <a:schemeClr val="tx1"/>
                          </a:solidFill>
                          <a:effectLst/>
                          <a:latin typeface="Arial" charset="0"/>
                          <a:ea typeface="굴림" pitchFamily="50" charset="-127"/>
                          <a:cs typeface="Times New Roman" pitchFamily="18" charset="0"/>
                        </a:rPr>
                        <a:t> Prof. </a:t>
                      </a:r>
                      <a:r>
                        <a:rPr kumimoji="1" lang="en-US" altLang="ko-KR" sz="1100" b="0" i="0" u="none" strike="noStrike" cap="none" normalizeH="0" baseline="0" dirty="0" err="1" smtClean="0">
                          <a:ln>
                            <a:noFill/>
                          </a:ln>
                          <a:solidFill>
                            <a:schemeClr val="tx1"/>
                          </a:solidFill>
                          <a:effectLst/>
                          <a:latin typeface="Arial" charset="0"/>
                          <a:ea typeface="굴림" pitchFamily="50" charset="-127"/>
                          <a:cs typeface="Times New Roman" pitchFamily="18" charset="0"/>
                        </a:rPr>
                        <a:t>Jian</a:t>
                      </a:r>
                      <a:r>
                        <a:rPr kumimoji="1" lang="en-US" altLang="ko-KR" sz="1100" b="0" i="0" u="none" strike="noStrike" cap="none" normalizeH="0" baseline="0" dirty="0" smtClean="0">
                          <a:ln>
                            <a:noFill/>
                          </a:ln>
                          <a:solidFill>
                            <a:schemeClr val="tx1"/>
                          </a:solidFill>
                          <a:effectLst/>
                          <a:latin typeface="Arial" charset="0"/>
                          <a:ea typeface="굴림" pitchFamily="50" charset="-127"/>
                          <a:cs typeface="Times New Roman" pitchFamily="18" charset="0"/>
                        </a:rPr>
                        <a:t> </a:t>
                      </a:r>
                      <a:r>
                        <a:rPr kumimoji="1" lang="en-US" altLang="ko-KR" sz="1100" b="0" i="0" u="none" strike="noStrike" cap="none" normalizeH="0" baseline="0" dirty="0" err="1" smtClean="0">
                          <a:ln>
                            <a:noFill/>
                          </a:ln>
                          <a:solidFill>
                            <a:schemeClr val="tx1"/>
                          </a:solidFill>
                          <a:effectLst/>
                          <a:latin typeface="Arial" charset="0"/>
                          <a:ea typeface="굴림" pitchFamily="50" charset="-127"/>
                          <a:cs typeface="Times New Roman" pitchFamily="18" charset="0"/>
                        </a:rPr>
                        <a:t>Wen</a:t>
                      </a:r>
                      <a:r>
                        <a:rPr kumimoji="1" lang="en-US" altLang="ko-KR" sz="1100" b="0" i="0" u="none" strike="noStrike" cap="none" normalizeH="0" baseline="0" dirty="0" smtClean="0">
                          <a:ln>
                            <a:noFill/>
                          </a:ln>
                          <a:solidFill>
                            <a:schemeClr val="tx1"/>
                          </a:solidFill>
                          <a:effectLst/>
                          <a:latin typeface="Arial" charset="0"/>
                          <a:ea typeface="굴림" pitchFamily="50" charset="-127"/>
                          <a:cs typeface="Times New Roman" pitchFamily="18" charset="0"/>
                        </a:rPr>
                        <a:t> Liu (China)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dirty="0" smtClean="0">
                          <a:ln>
                            <a:noFill/>
                          </a:ln>
                          <a:solidFill>
                            <a:schemeClr val="tx1"/>
                          </a:solidFill>
                          <a:effectLst/>
                          <a:latin typeface="Arial" charset="0"/>
                          <a:ea typeface="굴림" pitchFamily="50" charset="-127"/>
                        </a:rPr>
                        <a:t>12:30pm – 14:00pm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defRPr/>
                      </a:pPr>
                      <a:r>
                        <a:rPr kumimoji="1" lang="en-US" altLang="ko-KR" sz="1100" b="0" i="0" u="none" strike="noStrike" cap="none" normalizeH="0" baseline="0" dirty="0" smtClean="0">
                          <a:ln>
                            <a:noFill/>
                          </a:ln>
                          <a:solidFill>
                            <a:schemeClr val="tx1"/>
                          </a:solidFill>
                          <a:effectLst/>
                          <a:latin typeface="Arial" charset="0"/>
                          <a:ea typeface="굴림" pitchFamily="50" charset="-127"/>
                          <a:cs typeface="Times New Roman" pitchFamily="18" charset="0"/>
                        </a:rPr>
                        <a:t>Luncheon speech by Prof. Tai Ro Lee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67" name="Rectangle 145"/>
          <p:cNvSpPr>
            <a:spLocks noChangeArrowheads="1"/>
          </p:cNvSpPr>
          <p:nvPr/>
        </p:nvSpPr>
        <p:spPr bwMode="auto">
          <a:xfrm>
            <a:off x="615950" y="179388"/>
            <a:ext cx="4397375" cy="914400"/>
          </a:xfrm>
          <a:prstGeom prst="rect">
            <a:avLst/>
          </a:prstGeom>
          <a:noFill/>
          <a:ln w="9525">
            <a:noFill/>
            <a:miter lim="800000"/>
            <a:headEnd/>
            <a:tailEnd/>
          </a:ln>
        </p:spPr>
        <p:txBody>
          <a:bodyPr anchor="ctr">
            <a:spAutoFit/>
          </a:bodyPr>
          <a:lstStyle/>
          <a:p>
            <a:r>
              <a:rPr lang="en-US" altLang="ko-KR" sz="1600" dirty="0">
                <a:solidFill>
                  <a:srgbClr val="1C1C1C"/>
                </a:solidFill>
                <a:ea typeface="가는각진제목체" pitchFamily="18" charset="-127"/>
                <a:cs typeface="Arial" charset="0"/>
              </a:rPr>
              <a:t>China, Japan and Korea Tax Conference</a:t>
            </a:r>
          </a:p>
          <a:p>
            <a:r>
              <a:rPr lang="en-US" altLang="ko-KR" sz="1200" b="0" dirty="0">
                <a:solidFill>
                  <a:srgbClr val="1C1C1C"/>
                </a:solidFill>
                <a:latin typeface="굴림" pitchFamily="50" charset="-127"/>
                <a:ea typeface="가는각진제목체" pitchFamily="18" charset="-127"/>
                <a:cs typeface="Arial" charset="0"/>
              </a:rPr>
              <a:t>Seoul, Korea, 19-20 May 2010</a:t>
            </a:r>
          </a:p>
          <a:p>
            <a:endParaRPr lang="en-GB" altLang="ko-KR" sz="1200" b="0" dirty="0">
              <a:solidFill>
                <a:srgbClr val="1C1C1C"/>
              </a:solidFill>
              <a:latin typeface="굴림" pitchFamily="50" charset="-127"/>
              <a:ea typeface="가는각진제목체" pitchFamily="18" charset="-127"/>
              <a:cs typeface="Arial" charset="0"/>
            </a:endParaRPr>
          </a:p>
          <a:p>
            <a:endParaRPr lang="en-US" altLang="ko-KR" sz="1400" dirty="0">
              <a:solidFill>
                <a:srgbClr val="1C1C1C"/>
              </a:solidFill>
              <a:latin typeface="굴림" pitchFamily="50" charset="-127"/>
              <a:ea typeface="가는각진제목체" pitchFamily="18" charset="-127"/>
              <a:cs typeface="Arial" charset="0"/>
            </a:endParaRPr>
          </a:p>
        </p:txBody>
      </p:sp>
      <p:pic>
        <p:nvPicPr>
          <p:cNvPr id="10" name="Picture 11" descr="ifa1">
            <a:hlinkClick r:id="rId3"/>
          </p:cNvPr>
          <p:cNvPicPr>
            <a:picLocks noChangeAspect="1" noChangeArrowheads="1"/>
          </p:cNvPicPr>
          <p:nvPr/>
        </p:nvPicPr>
        <p:blipFill>
          <a:blip r:embed="rId4" cstate="print">
            <a:clrChange>
              <a:clrFrom>
                <a:srgbClr val="FFFFFF"/>
              </a:clrFrom>
              <a:clrTo>
                <a:srgbClr val="FFFFFF">
                  <a:alpha val="0"/>
                </a:srgbClr>
              </a:clrTo>
            </a:clrChange>
            <a:lum bright="-100000" contrast="-100000"/>
            <a:grayscl/>
            <a:biLevel thresh="50000"/>
          </a:blip>
          <a:srcRect/>
          <a:stretch>
            <a:fillRect/>
          </a:stretch>
        </p:blipFill>
        <p:spPr bwMode="auto">
          <a:xfrm flipV="1">
            <a:off x="3957099" y="8786842"/>
            <a:ext cx="329157" cy="285752"/>
          </a:xfrm>
          <a:prstGeom prst="rect">
            <a:avLst/>
          </a:prstGeom>
          <a:noFill/>
          <a:ln w="9525">
            <a:noFill/>
            <a:miter lim="800000"/>
            <a:headEnd/>
            <a:tailEnd/>
          </a:ln>
        </p:spPr>
      </p:pic>
      <p:sp>
        <p:nvSpPr>
          <p:cNvPr id="11" name="TextBox 10"/>
          <p:cNvSpPr txBox="1"/>
          <p:nvPr/>
        </p:nvSpPr>
        <p:spPr>
          <a:xfrm>
            <a:off x="4214818" y="8786842"/>
            <a:ext cx="2608150" cy="307777"/>
          </a:xfrm>
          <a:prstGeom prst="rect">
            <a:avLst/>
          </a:prstGeom>
          <a:noFill/>
        </p:spPr>
        <p:txBody>
          <a:bodyPr wrap="none" rtlCol="0">
            <a:spAutoFit/>
          </a:bodyPr>
          <a:lstStyle/>
          <a:p>
            <a:r>
              <a:rPr lang="en-US" altLang="ko-KR" sz="1400" dirty="0" smtClean="0">
                <a:latin typeface="Times New Roman" pitchFamily="18" charset="0"/>
                <a:cs typeface="Times New Roman" pitchFamily="18" charset="0"/>
              </a:rPr>
              <a:t>International Fiscal Association</a:t>
            </a:r>
            <a:endParaRPr lang="ko-KR" alt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srcRect/>
          <a:stretch>
            <a:fillRect/>
          </a:stretch>
        </p:blipFill>
        <p:spPr bwMode="auto">
          <a:xfrm>
            <a:off x="5157800" y="197349"/>
            <a:ext cx="1325156" cy="946540"/>
          </a:xfrm>
          <a:prstGeom prst="rect">
            <a:avLst/>
          </a:prstGeom>
          <a:noFill/>
          <a:ln w="9525">
            <a:noFill/>
            <a:miter lim="800000"/>
            <a:headEnd/>
            <a:tailEnd/>
          </a:ln>
        </p:spPr>
      </p:pic>
      <p:graphicFrame>
        <p:nvGraphicFramePr>
          <p:cNvPr id="7489" name="Group 321"/>
          <p:cNvGraphicFramePr>
            <a:graphicFrameLocks noGrp="1"/>
          </p:cNvGraphicFramePr>
          <p:nvPr/>
        </p:nvGraphicFramePr>
        <p:xfrm>
          <a:off x="549275" y="1225550"/>
          <a:ext cx="5903913" cy="4190873"/>
        </p:xfrm>
        <a:graphic>
          <a:graphicData uri="http://schemas.openxmlformats.org/drawingml/2006/table">
            <a:tbl>
              <a:tblPr/>
              <a:tblGrid>
                <a:gridCol w="1511300"/>
                <a:gridCol w="4392613"/>
              </a:tblGrid>
              <a:tr h="193675">
                <a:tc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dirty="0" smtClean="0">
                          <a:ln>
                            <a:noFill/>
                          </a:ln>
                          <a:solidFill>
                            <a:schemeClr val="tx1"/>
                          </a:solidFill>
                          <a:effectLst/>
                          <a:latin typeface="Arial" charset="0"/>
                          <a:ea typeface="굴림" pitchFamily="50" charset="-127"/>
                        </a:rPr>
                        <a:t>1st Day     Wednesday, 19 May 2010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r>
              <a:tr h="18097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1" i="0" u="none" strike="noStrike" cap="none" normalizeH="0" baseline="0" dirty="0" smtClean="0">
                          <a:ln>
                            <a:noFill/>
                          </a:ln>
                          <a:solidFill>
                            <a:schemeClr val="bg1"/>
                          </a:solidFill>
                          <a:effectLst/>
                          <a:latin typeface="Arial" charset="0"/>
                          <a:ea typeface="굴림" pitchFamily="50" charset="-127"/>
                        </a:rPr>
                        <a:t>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BF910C"/>
                    </a:solid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1" i="0" u="none" strike="noStrike" cap="none" normalizeH="0" baseline="0" dirty="0" smtClean="0">
                          <a:ln>
                            <a:noFill/>
                          </a:ln>
                          <a:solidFill>
                            <a:schemeClr val="bg1"/>
                          </a:solidFill>
                          <a:effectLst/>
                          <a:latin typeface="Arial" charset="0"/>
                          <a:ea typeface="굴림" pitchFamily="50" charset="-127"/>
                        </a:rPr>
                        <a:t>Subject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BF910C"/>
                    </a:solidFill>
                  </a:tcPr>
                </a:tc>
              </a:tr>
              <a:tr h="1185216">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en-GB" altLang="ko-KR" sz="1100" b="0" i="0" u="none" strike="noStrike" cap="none" normalizeH="0" baseline="0" dirty="0" smtClean="0">
                        <a:ln>
                          <a:noFill/>
                        </a:ln>
                        <a:solidFill>
                          <a:schemeClr val="tx1"/>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dirty="0" smtClean="0">
                          <a:ln>
                            <a:noFill/>
                          </a:ln>
                          <a:solidFill>
                            <a:schemeClr val="tx1"/>
                          </a:solidFill>
                          <a:effectLst/>
                          <a:latin typeface="Arial" charset="0"/>
                          <a:ea typeface="굴림" pitchFamily="50" charset="-127"/>
                        </a:rPr>
                        <a:t>14:00pm – 15:50pm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rowSpan="2">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100" b="1" i="0" u="none" strike="noStrike" cap="none" normalizeH="0" baseline="0" dirty="0" smtClean="0">
                          <a:ln>
                            <a:noFill/>
                          </a:ln>
                          <a:solidFill>
                            <a:schemeClr val="tx1"/>
                          </a:solidFill>
                          <a:effectLst/>
                          <a:latin typeface="Arial" charset="0"/>
                          <a:ea typeface="굴림" pitchFamily="50" charset="-127"/>
                        </a:rPr>
                        <a:t>Session II-1 : Tax Treaties between Three East Asian Countries and U.S.</a:t>
                      </a:r>
                    </a:p>
                    <a:p>
                      <a:pPr marL="0" marR="0" lvl="0" indent="0" algn="l" defTabSz="914400" rtl="0" eaLnBrk="1" fontAlgn="base" latinLnBrk="1" hangingPunct="1">
                        <a:lnSpc>
                          <a:spcPct val="100000"/>
                        </a:lnSpc>
                        <a:spcBef>
                          <a:spcPct val="20000"/>
                        </a:spcBef>
                        <a:spcAft>
                          <a:spcPct val="0"/>
                        </a:spcAft>
                        <a:buClrTx/>
                        <a:buSzTx/>
                        <a:buFont typeface="Wingdings" pitchFamily="2" charset="2"/>
                        <a:buChar char="Ø"/>
                        <a:tabLst/>
                      </a:pPr>
                      <a:r>
                        <a:rPr kumimoji="1" lang="en-US" altLang="ko-KR" sz="1100" b="0" i="0" u="none" strike="noStrike" cap="none" normalizeH="0" baseline="0" dirty="0" smtClean="0">
                          <a:ln>
                            <a:noFill/>
                          </a:ln>
                          <a:solidFill>
                            <a:schemeClr val="tx1"/>
                          </a:solidFill>
                          <a:effectLst/>
                          <a:latin typeface="Arial" charset="0"/>
                          <a:ea typeface="굴림" pitchFamily="50" charset="-127"/>
                        </a:rPr>
                        <a:t> Moderator : Mr. </a:t>
                      </a:r>
                      <a:r>
                        <a:rPr kumimoji="1" lang="en-US" altLang="ko-KR" sz="1100" b="0" i="0" u="none" strike="noStrike" cap="none" normalizeH="0" baseline="0" dirty="0" err="1" smtClean="0">
                          <a:ln>
                            <a:noFill/>
                          </a:ln>
                          <a:solidFill>
                            <a:schemeClr val="tx1"/>
                          </a:solidFill>
                          <a:effectLst/>
                          <a:latin typeface="Arial" charset="0"/>
                          <a:ea typeface="굴림" pitchFamily="50" charset="-127"/>
                        </a:rPr>
                        <a:t>Nak</a:t>
                      </a:r>
                      <a:r>
                        <a:rPr kumimoji="1" lang="en-US" altLang="ko-KR" sz="1100" b="0" i="0" u="none" strike="noStrike" cap="none" normalizeH="0" baseline="0" dirty="0" smtClean="0">
                          <a:ln>
                            <a:noFill/>
                          </a:ln>
                          <a:solidFill>
                            <a:schemeClr val="tx1"/>
                          </a:solidFill>
                          <a:effectLst/>
                          <a:latin typeface="Arial" charset="0"/>
                          <a:ea typeface="굴림" pitchFamily="50" charset="-127"/>
                        </a:rPr>
                        <a:t>-Hoe Kim (Korea)                     </a:t>
                      </a:r>
                    </a:p>
                    <a:p>
                      <a:pPr marL="0" marR="0" lvl="0" indent="0" algn="l" defTabSz="914400" rtl="0" eaLnBrk="1" fontAlgn="base" latinLnBrk="1" hangingPunct="1">
                        <a:lnSpc>
                          <a:spcPct val="100000"/>
                        </a:lnSpc>
                        <a:spcBef>
                          <a:spcPct val="20000"/>
                        </a:spcBef>
                        <a:spcAft>
                          <a:spcPct val="0"/>
                        </a:spcAft>
                        <a:buClrTx/>
                        <a:buSzTx/>
                        <a:buFont typeface="Wingdings" pitchFamily="2" charset="2"/>
                        <a:buChar char="Ø"/>
                        <a:tabLst/>
                      </a:pPr>
                      <a:r>
                        <a:rPr kumimoji="1" lang="en-US" altLang="ko-KR" sz="1100" b="0" i="0" u="none" strike="noStrike" cap="none" normalizeH="0" baseline="0" dirty="0" smtClean="0">
                          <a:ln>
                            <a:noFill/>
                          </a:ln>
                          <a:solidFill>
                            <a:schemeClr val="tx1"/>
                          </a:solidFill>
                          <a:effectLst/>
                          <a:latin typeface="Arial" charset="0"/>
                          <a:ea typeface="굴림" pitchFamily="50" charset="-127"/>
                        </a:rPr>
                        <a:t> Speakers &amp; Panelists</a:t>
                      </a:r>
                    </a:p>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  </a:t>
                      </a:r>
                      <a:r>
                        <a:rPr lang="en-US" altLang="ko-KR" sz="1100" kern="1200" baseline="0" dirty="0" smtClean="0">
                          <a:solidFill>
                            <a:schemeClr val="tx1"/>
                          </a:solidFill>
                          <a:latin typeface="Arial" pitchFamily="34" charset="0"/>
                          <a:ea typeface="+mn-ea"/>
                          <a:cs typeface="Arial" pitchFamily="34" charset="0"/>
                        </a:rPr>
                        <a:t>Mr. </a:t>
                      </a:r>
                      <a:r>
                        <a:rPr lang="en-US" altLang="ko-KR" sz="1100" kern="1200" baseline="0" dirty="0" err="1" smtClean="0">
                          <a:solidFill>
                            <a:schemeClr val="tx1"/>
                          </a:solidFill>
                          <a:latin typeface="Arial" pitchFamily="34" charset="0"/>
                          <a:ea typeface="+mn-ea"/>
                          <a:cs typeface="Arial" pitchFamily="34" charset="0"/>
                        </a:rPr>
                        <a:t>Feng</a:t>
                      </a:r>
                      <a:r>
                        <a:rPr lang="en-US" altLang="ko-KR" sz="1100" kern="1200" baseline="0" dirty="0" smtClean="0">
                          <a:solidFill>
                            <a:schemeClr val="tx1"/>
                          </a:solidFill>
                          <a:latin typeface="Arial" pitchFamily="34" charset="0"/>
                          <a:ea typeface="+mn-ea"/>
                          <a:cs typeface="Arial" pitchFamily="34" charset="0"/>
                        </a:rPr>
                        <a:t> </a:t>
                      </a:r>
                      <a:r>
                        <a:rPr lang="en-US" altLang="ko-KR" sz="1100" kern="1200" baseline="0" dirty="0" err="1" smtClean="0">
                          <a:solidFill>
                            <a:schemeClr val="tx1"/>
                          </a:solidFill>
                          <a:latin typeface="Arial" pitchFamily="34" charset="0"/>
                          <a:ea typeface="+mn-ea"/>
                          <a:cs typeface="Arial" pitchFamily="34" charset="0"/>
                        </a:rPr>
                        <a:t>Lizeng</a:t>
                      </a:r>
                      <a:r>
                        <a:rPr lang="en-US" altLang="ko-KR" sz="1100" kern="1200" baseline="0" dirty="0" smtClean="0">
                          <a:solidFill>
                            <a:schemeClr val="tx1"/>
                          </a:solidFill>
                          <a:latin typeface="Arial" pitchFamily="34" charset="0"/>
                          <a:ea typeface="+mn-ea"/>
                          <a:cs typeface="Arial" pitchFamily="34" charset="0"/>
                        </a:rPr>
                        <a:t> (China)</a:t>
                      </a:r>
                    </a:p>
                    <a:p>
                      <a:pPr marL="0" marR="0" lvl="0" indent="180975"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a:t>
                      </a:r>
                      <a:r>
                        <a:rPr kumimoji="1" lang="en-US" altLang="ko-KR" sz="11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Mr. </a:t>
                      </a:r>
                      <a:r>
                        <a:rPr kumimoji="1" lang="en-US" altLang="ko-KR" sz="1100" b="0" i="0" u="none" strike="noStrike" cap="none" normalizeH="0" baseline="0" dirty="0" err="1" smtClean="0">
                          <a:ln>
                            <a:noFill/>
                          </a:ln>
                          <a:solidFill>
                            <a:schemeClr val="tx1"/>
                          </a:solidFill>
                          <a:effectLst/>
                          <a:latin typeface="Arial" pitchFamily="34" charset="0"/>
                          <a:ea typeface="굴림" pitchFamily="50" charset="-127"/>
                          <a:cs typeface="Arial" pitchFamily="34" charset="0"/>
                        </a:rPr>
                        <a:t>Kwanghyo</a:t>
                      </a:r>
                      <a:r>
                        <a:rPr kumimoji="1" lang="en-US" altLang="ko-KR" sz="11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 </a:t>
                      </a:r>
                      <a:r>
                        <a:rPr kumimoji="1" lang="en-US" altLang="ko-KR" sz="1100" b="0" i="0" u="none" strike="noStrike" cap="none" normalizeH="0" baseline="0" dirty="0" err="1" smtClean="0">
                          <a:ln>
                            <a:noFill/>
                          </a:ln>
                          <a:solidFill>
                            <a:schemeClr val="tx1"/>
                          </a:solidFill>
                          <a:effectLst/>
                          <a:latin typeface="Arial" pitchFamily="34" charset="0"/>
                          <a:ea typeface="굴림" pitchFamily="50" charset="-127"/>
                          <a:cs typeface="Arial" pitchFamily="34" charset="0"/>
                        </a:rPr>
                        <a:t>Ko</a:t>
                      </a:r>
                      <a:r>
                        <a:rPr kumimoji="1" lang="en-US" altLang="ko-KR" sz="11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 (Korea)</a:t>
                      </a:r>
                    </a:p>
                    <a:p>
                      <a:pPr marL="261938" marR="0" lvl="1" indent="-71438" algn="l" defTabSz="914400" rtl="0" eaLnBrk="1" fontAlgn="base" latinLnBrk="1" hangingPunct="1">
                        <a:lnSpc>
                          <a:spcPct val="100000"/>
                        </a:lnSpc>
                        <a:spcBef>
                          <a:spcPct val="20000"/>
                        </a:spcBef>
                        <a:spcAft>
                          <a:spcPct val="0"/>
                        </a:spcAft>
                        <a:buClrTx/>
                        <a:buSzTx/>
                        <a:buFont typeface="Symbol" pitchFamily="18" charset="2"/>
                        <a:buNone/>
                        <a:tabLst/>
                      </a:pP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a:t>
                      </a:r>
                      <a:r>
                        <a:rPr kumimoji="1" lang="en-US" altLang="ko-KR" sz="1100" b="0" i="0" u="none" strike="noStrike" cap="none" normalizeH="0" baseline="0" dirty="0" smtClean="0">
                          <a:ln>
                            <a:noFill/>
                          </a:ln>
                          <a:solidFill>
                            <a:schemeClr val="tx1"/>
                          </a:solidFill>
                          <a:effectLst/>
                          <a:latin typeface="Arial" charset="0"/>
                          <a:ea typeface="굴림" pitchFamily="50" charset="-127"/>
                        </a:rPr>
                        <a:t>Prof. </a:t>
                      </a:r>
                      <a:r>
                        <a:rPr kumimoji="1" lang="en-US" altLang="ko-KR" sz="1100" b="0" i="0" u="none" strike="noStrike" cap="none" normalizeH="0" baseline="0" dirty="0" err="1" smtClean="0">
                          <a:ln>
                            <a:noFill/>
                          </a:ln>
                          <a:solidFill>
                            <a:schemeClr val="tx1"/>
                          </a:solidFill>
                          <a:effectLst/>
                          <a:latin typeface="Arial" charset="0"/>
                          <a:ea typeface="굴림" pitchFamily="50" charset="-127"/>
                        </a:rPr>
                        <a:t>Tasuku</a:t>
                      </a:r>
                      <a:r>
                        <a:rPr kumimoji="1" lang="en-US" altLang="ko-KR" sz="1100" b="0" i="0" u="none" strike="noStrike" cap="none" normalizeH="0" baseline="0" dirty="0" smtClean="0">
                          <a:ln>
                            <a:noFill/>
                          </a:ln>
                          <a:solidFill>
                            <a:schemeClr val="tx1"/>
                          </a:solidFill>
                          <a:effectLst/>
                          <a:latin typeface="Arial" charset="0"/>
                          <a:ea typeface="굴림" pitchFamily="50" charset="-127"/>
                        </a:rPr>
                        <a:t> </a:t>
                      </a:r>
                      <a:r>
                        <a:rPr kumimoji="1" lang="en-US" altLang="ko-KR" sz="1100" b="0" i="0" u="none" strike="noStrike" cap="none" normalizeH="0" baseline="0" dirty="0" err="1" smtClean="0">
                          <a:ln>
                            <a:noFill/>
                          </a:ln>
                          <a:solidFill>
                            <a:schemeClr val="tx1"/>
                          </a:solidFill>
                          <a:effectLst/>
                          <a:latin typeface="Arial" charset="0"/>
                          <a:ea typeface="굴림" pitchFamily="50" charset="-127"/>
                        </a:rPr>
                        <a:t>Honjo</a:t>
                      </a:r>
                      <a:r>
                        <a:rPr kumimoji="1" lang="en-US" altLang="ko-KR" sz="1100" b="0" i="0" u="none" strike="noStrike" cap="none" normalizeH="0" baseline="0" dirty="0" smtClean="0">
                          <a:ln>
                            <a:noFill/>
                          </a:ln>
                          <a:solidFill>
                            <a:schemeClr val="tx1"/>
                          </a:solidFill>
                          <a:effectLst/>
                          <a:latin typeface="Arial" charset="0"/>
                          <a:ea typeface="굴림" pitchFamily="50" charset="-127"/>
                        </a:rPr>
                        <a:t> (Japan)</a:t>
                      </a:r>
                    </a:p>
                    <a:p>
                      <a:pPr marL="261938" marR="0" lvl="1" indent="-71438" algn="l" defTabSz="914400" rtl="0" eaLnBrk="1" fontAlgn="base" latinLnBrk="1" hangingPunct="1">
                        <a:lnSpc>
                          <a:spcPct val="100000"/>
                        </a:lnSpc>
                        <a:spcBef>
                          <a:spcPct val="20000"/>
                        </a:spcBef>
                        <a:spcAft>
                          <a:spcPct val="0"/>
                        </a:spcAft>
                        <a:buClrTx/>
                        <a:buSzTx/>
                        <a:buFont typeface="Symbol" pitchFamily="18" charset="2"/>
                        <a:buNone/>
                        <a:tabLst/>
                      </a:pP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Mr. Michael </a:t>
                      </a:r>
                      <a:r>
                        <a:rPr kumimoji="1" lang="en-US" altLang="ko-KR" sz="1100" b="0" i="0" u="none" strike="noStrike" cap="none" normalizeH="0" baseline="0" dirty="0" err="1" smtClean="0">
                          <a:ln>
                            <a:noFill/>
                          </a:ln>
                          <a:solidFill>
                            <a:schemeClr val="tx1"/>
                          </a:solidFill>
                          <a:effectLst/>
                          <a:latin typeface="Arial" charset="0"/>
                          <a:ea typeface="굴림" pitchFamily="50" charset="-127"/>
                          <a:cs typeface="Arial" charset="0"/>
                        </a:rPr>
                        <a:t>Pashos</a:t>
                      </a: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(US)</a:t>
                      </a:r>
                      <a:r>
                        <a:rPr kumimoji="1" lang="en-US" altLang="ko-KR" sz="1100" b="0" i="0" u="none" strike="noStrike" cap="none" normalizeH="0" baseline="0" dirty="0" smtClean="0">
                          <a:ln>
                            <a:noFill/>
                          </a:ln>
                          <a:solidFill>
                            <a:schemeClr val="tx1"/>
                          </a:solidFill>
                          <a:effectLst/>
                          <a:latin typeface="Arial" charset="0"/>
                          <a:ea typeface="굴림" pitchFamily="50" charset="-127"/>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142876">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100" b="0" i="0" u="none" strike="noStrike" cap="none" normalizeH="0" baseline="0" dirty="0" smtClean="0">
                        <a:ln>
                          <a:noFill/>
                        </a:ln>
                        <a:solidFill>
                          <a:schemeClr val="tx1"/>
                        </a:solidFill>
                        <a:effectLst/>
                        <a:latin typeface="Arial" charset="0"/>
                        <a:ea typeface="굴림" pitchFamily="50"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r>
              <a:tr h="317500">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dirty="0" smtClean="0">
                          <a:ln>
                            <a:noFill/>
                          </a:ln>
                          <a:solidFill>
                            <a:schemeClr val="tx1"/>
                          </a:solidFill>
                          <a:effectLst/>
                          <a:latin typeface="Arial" charset="0"/>
                          <a:ea typeface="굴림" pitchFamily="50" charset="-127"/>
                        </a:rPr>
                        <a:t>15:50pm – 16:10pm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dirty="0" smtClean="0">
                          <a:ln>
                            <a:noFill/>
                          </a:ln>
                          <a:solidFill>
                            <a:schemeClr val="tx1"/>
                          </a:solidFill>
                          <a:effectLst/>
                          <a:latin typeface="Arial" charset="0"/>
                          <a:ea typeface="굴림" pitchFamily="50" charset="-127"/>
                        </a:rPr>
                        <a:t>Coffee Break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1" hangingPunct="1">
                        <a:lnSpc>
                          <a:spcPct val="100000"/>
                        </a:lnSpc>
                        <a:spcBef>
                          <a:spcPct val="20000"/>
                        </a:spcBef>
                        <a:spcAft>
                          <a:spcPct val="0"/>
                        </a:spcAft>
                        <a:buClrTx/>
                        <a:buSzTx/>
                        <a:buFontTx/>
                        <a:buNone/>
                        <a:tabLst/>
                        <a:defRPr/>
                      </a:pPr>
                      <a:endParaRPr kumimoji="1" lang="en-GB" altLang="ko-KR" sz="1100" b="0" i="0" u="none" strike="noStrike" cap="none" normalizeH="0" baseline="0" dirty="0" smtClean="0">
                        <a:ln>
                          <a:noFill/>
                        </a:ln>
                        <a:solidFill>
                          <a:schemeClr val="tx1"/>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Tx/>
                        <a:buNone/>
                        <a:tabLst/>
                        <a:defRPr/>
                      </a:pPr>
                      <a:r>
                        <a:rPr kumimoji="1" lang="en-GB" altLang="ko-KR" sz="1100" b="0" i="0" u="none" strike="noStrike" cap="none" normalizeH="0" baseline="0" dirty="0" smtClean="0">
                          <a:ln>
                            <a:noFill/>
                          </a:ln>
                          <a:solidFill>
                            <a:schemeClr val="tx1"/>
                          </a:solidFill>
                          <a:effectLst/>
                          <a:latin typeface="Arial" charset="0"/>
                          <a:ea typeface="굴림" pitchFamily="50" charset="-127"/>
                        </a:rPr>
                        <a:t>16:10pm – 18:00pm</a:t>
                      </a:r>
                    </a:p>
                    <a:p>
                      <a:pPr marL="0" marR="0" lvl="0" indent="0" algn="l" defTabSz="914400" rtl="0" eaLnBrk="1" fontAlgn="base" latinLnBrk="1" hangingPunct="1">
                        <a:lnSpc>
                          <a:spcPct val="100000"/>
                        </a:lnSpc>
                        <a:spcBef>
                          <a:spcPct val="20000"/>
                        </a:spcBef>
                        <a:spcAft>
                          <a:spcPct val="0"/>
                        </a:spcAft>
                        <a:buClrTx/>
                        <a:buSzTx/>
                        <a:buFontTx/>
                        <a:buNone/>
                        <a:tabLst/>
                      </a:pPr>
                      <a:endParaRPr kumimoji="1" lang="en-GB" altLang="ko-KR" sz="1100" b="0" i="0" u="none" strike="noStrike" cap="none" normalizeH="0" baseline="0" dirty="0" smtClean="0">
                        <a:ln>
                          <a:noFill/>
                        </a:ln>
                        <a:solidFill>
                          <a:schemeClr val="tx1"/>
                        </a:solidFill>
                        <a:effectLst/>
                        <a:latin typeface="Arial" charset="0"/>
                        <a:ea typeface="굴림" pitchFamily="50"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100" b="1" i="0" u="none" strike="noStrike" cap="none" normalizeH="0" baseline="0" dirty="0" smtClean="0">
                          <a:ln>
                            <a:noFill/>
                          </a:ln>
                          <a:solidFill>
                            <a:schemeClr val="tx1"/>
                          </a:solidFill>
                          <a:effectLst/>
                          <a:latin typeface="Arial" charset="0"/>
                          <a:ea typeface="굴림" pitchFamily="50" charset="-127"/>
                        </a:rPr>
                        <a:t>Session II-2 : Tax Treaties between Three East Asian Countries and U.S.</a:t>
                      </a:r>
                    </a:p>
                    <a:p>
                      <a:pPr marL="0" marR="0" lvl="0" indent="0" algn="l" defTabSz="914400" rtl="0" eaLnBrk="1" fontAlgn="base" latinLnBrk="1" hangingPunct="1">
                        <a:lnSpc>
                          <a:spcPct val="100000"/>
                        </a:lnSpc>
                        <a:spcBef>
                          <a:spcPct val="20000"/>
                        </a:spcBef>
                        <a:spcAft>
                          <a:spcPct val="0"/>
                        </a:spcAft>
                        <a:buClrTx/>
                        <a:buSzTx/>
                        <a:buFont typeface="Wingdings" pitchFamily="2" charset="2"/>
                        <a:buChar char="Ø"/>
                        <a:tabLst/>
                      </a:pPr>
                      <a:r>
                        <a:rPr kumimoji="1" lang="en-US" altLang="ko-KR" sz="1100" b="0" i="0" u="none" strike="noStrike" cap="none" normalizeH="0" baseline="0" dirty="0" smtClean="0">
                          <a:ln>
                            <a:noFill/>
                          </a:ln>
                          <a:solidFill>
                            <a:schemeClr val="tx1"/>
                          </a:solidFill>
                          <a:effectLst/>
                          <a:latin typeface="Arial" charset="0"/>
                          <a:ea typeface="굴림" pitchFamily="50" charset="-127"/>
                        </a:rPr>
                        <a:t> Moderator : </a:t>
                      </a: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Mr. Kyung-</a:t>
                      </a:r>
                      <a:r>
                        <a:rPr kumimoji="1" lang="en-US" altLang="ko-KR" sz="1100" b="0" i="0" u="none" strike="noStrike" cap="none" normalizeH="0" baseline="0" dirty="0" err="1" smtClean="0">
                          <a:ln>
                            <a:noFill/>
                          </a:ln>
                          <a:solidFill>
                            <a:schemeClr val="tx1"/>
                          </a:solidFill>
                          <a:effectLst/>
                          <a:latin typeface="Arial" charset="0"/>
                          <a:ea typeface="굴림" pitchFamily="50" charset="-127"/>
                          <a:cs typeface="Arial" charset="0"/>
                        </a:rPr>
                        <a:t>Geun</a:t>
                      </a: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Lee (Korea)</a:t>
                      </a:r>
                      <a:endParaRPr kumimoji="1" lang="en-US" altLang="ko-KR" sz="1100" b="0" i="0" u="none" strike="noStrike" cap="none" normalizeH="0" baseline="0" dirty="0" smtClean="0">
                        <a:ln>
                          <a:noFill/>
                        </a:ln>
                        <a:solidFill>
                          <a:schemeClr val="tx1"/>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 typeface="Wingdings" pitchFamily="2" charset="2"/>
                        <a:buChar char="Ø"/>
                        <a:tabLst/>
                      </a:pPr>
                      <a:r>
                        <a:rPr kumimoji="1" lang="en-US" altLang="ko-KR" sz="1100" b="0" i="0" u="none" strike="noStrike" cap="none" normalizeH="0" baseline="0" dirty="0" smtClean="0">
                          <a:ln>
                            <a:noFill/>
                          </a:ln>
                          <a:solidFill>
                            <a:schemeClr val="tx1"/>
                          </a:solidFill>
                          <a:effectLst/>
                          <a:latin typeface="Arial" charset="0"/>
                          <a:ea typeface="굴림" pitchFamily="50" charset="-127"/>
                        </a:rPr>
                        <a:t> Speakers &amp; Panelists</a:t>
                      </a:r>
                    </a:p>
                    <a:p>
                      <a:pPr marL="261938" marR="0" lvl="1" indent="-71438" algn="l" defTabSz="914400" rtl="0" eaLnBrk="1" fontAlgn="base" latinLnBrk="1" hangingPunct="1">
                        <a:lnSpc>
                          <a:spcPct val="100000"/>
                        </a:lnSpc>
                        <a:spcBef>
                          <a:spcPct val="20000"/>
                        </a:spcBef>
                        <a:spcAft>
                          <a:spcPct val="0"/>
                        </a:spcAft>
                        <a:buClrTx/>
                        <a:buSzTx/>
                        <a:buFontTx/>
                        <a:buNone/>
                        <a:tabLst/>
                      </a:pP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Ms. Barbara Angus (US)</a:t>
                      </a:r>
                    </a:p>
                    <a:p>
                      <a:pPr marL="261938" marR="0" lvl="1" indent="-71438" algn="l" defTabSz="914400" rtl="0" eaLnBrk="1" fontAlgn="base" latinLnBrk="1" hangingPunct="1">
                        <a:lnSpc>
                          <a:spcPct val="100000"/>
                        </a:lnSpc>
                        <a:spcBef>
                          <a:spcPct val="20000"/>
                        </a:spcBef>
                        <a:spcAft>
                          <a:spcPct val="0"/>
                        </a:spcAft>
                        <a:buClrTx/>
                        <a:buSzTx/>
                        <a:buFont typeface="Arial" pitchFamily="34" charset="0"/>
                        <a:buChar char="•"/>
                        <a:tabLst/>
                      </a:pP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Ms. Giovanna </a:t>
                      </a:r>
                      <a:r>
                        <a:rPr kumimoji="1" lang="en-US" altLang="ko-KR" sz="1100" b="0" i="0" u="none" strike="noStrike" cap="none" normalizeH="0" baseline="0" dirty="0" err="1" smtClean="0">
                          <a:ln>
                            <a:noFill/>
                          </a:ln>
                          <a:solidFill>
                            <a:schemeClr val="tx1"/>
                          </a:solidFill>
                          <a:effectLst/>
                          <a:latin typeface="Arial" charset="0"/>
                          <a:ea typeface="굴림" pitchFamily="50" charset="-127"/>
                          <a:cs typeface="Arial" charset="0"/>
                        </a:rPr>
                        <a:t>Sparagna</a:t>
                      </a: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(US)</a:t>
                      </a:r>
                    </a:p>
                    <a:p>
                      <a:pPr marL="261938" marR="0" lvl="1" indent="-71438" algn="l" defTabSz="914400" rtl="0" eaLnBrk="1" fontAlgn="base" latinLnBrk="1" hangingPunct="1">
                        <a:lnSpc>
                          <a:spcPct val="100000"/>
                        </a:lnSpc>
                        <a:spcBef>
                          <a:spcPct val="20000"/>
                        </a:spcBef>
                        <a:spcAft>
                          <a:spcPct val="0"/>
                        </a:spcAft>
                        <a:buClrTx/>
                        <a:buSzTx/>
                        <a:buFont typeface="Arial" pitchFamily="34" charset="0"/>
                        <a:buChar char="•"/>
                        <a:tabLst/>
                      </a:pP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Mr. Michael </a:t>
                      </a:r>
                      <a:r>
                        <a:rPr kumimoji="1" lang="en-US" altLang="ko-KR" sz="1100" b="0" i="0" u="none" strike="noStrike" cap="none" normalizeH="0" baseline="0" dirty="0" err="1" smtClean="0">
                          <a:ln>
                            <a:noFill/>
                          </a:ln>
                          <a:solidFill>
                            <a:schemeClr val="tx1"/>
                          </a:solidFill>
                          <a:effectLst/>
                          <a:latin typeface="Arial" charset="0"/>
                          <a:ea typeface="굴림" pitchFamily="50" charset="-127"/>
                          <a:cs typeface="Arial" charset="0"/>
                        </a:rPr>
                        <a:t>Feder</a:t>
                      </a: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(US)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dirty="0" smtClean="0">
                          <a:ln>
                            <a:noFill/>
                          </a:ln>
                          <a:solidFill>
                            <a:schemeClr val="tx1"/>
                          </a:solidFill>
                          <a:effectLst/>
                          <a:latin typeface="Arial" charset="0"/>
                          <a:ea typeface="굴림" pitchFamily="50" charset="-127"/>
                        </a:rPr>
                        <a:t>18:00pm – 21:00pm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dirty="0" smtClean="0">
                          <a:ln>
                            <a:noFill/>
                          </a:ln>
                          <a:solidFill>
                            <a:schemeClr val="tx1"/>
                          </a:solidFill>
                          <a:effectLst/>
                          <a:latin typeface="Arial" charset="0"/>
                          <a:ea typeface="굴림" pitchFamily="50" charset="-127"/>
                        </a:rPr>
                        <a:t>Culture Dinner (Invitation Only by President of IFA Korea)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68" name="Rectangle 207"/>
          <p:cNvSpPr>
            <a:spLocks noChangeArrowheads="1"/>
          </p:cNvSpPr>
          <p:nvPr/>
        </p:nvSpPr>
        <p:spPr bwMode="auto">
          <a:xfrm>
            <a:off x="549275" y="250825"/>
            <a:ext cx="4397375" cy="914400"/>
          </a:xfrm>
          <a:prstGeom prst="rect">
            <a:avLst/>
          </a:prstGeom>
          <a:noFill/>
          <a:ln w="9525">
            <a:noFill/>
            <a:miter lim="800000"/>
            <a:headEnd/>
            <a:tailEnd/>
          </a:ln>
        </p:spPr>
        <p:txBody>
          <a:bodyPr anchor="ctr">
            <a:spAutoFit/>
          </a:bodyPr>
          <a:lstStyle/>
          <a:p>
            <a:r>
              <a:rPr lang="en-US" altLang="ko-KR" sz="1600" dirty="0">
                <a:solidFill>
                  <a:srgbClr val="1C1C1C"/>
                </a:solidFill>
                <a:ea typeface="가는각진제목체" pitchFamily="18" charset="-127"/>
                <a:cs typeface="Arial" charset="0"/>
              </a:rPr>
              <a:t>China, Japan and Korea Tax Conference</a:t>
            </a:r>
          </a:p>
          <a:p>
            <a:r>
              <a:rPr lang="en-US" altLang="ko-KR" sz="1200" b="0" dirty="0">
                <a:solidFill>
                  <a:srgbClr val="1C1C1C"/>
                </a:solidFill>
                <a:latin typeface="굴림" pitchFamily="50" charset="-127"/>
                <a:ea typeface="가는각진제목체" pitchFamily="18" charset="-127"/>
                <a:cs typeface="Arial" charset="0"/>
              </a:rPr>
              <a:t>Seoul, Korea, 19-20 May 2010</a:t>
            </a:r>
          </a:p>
          <a:p>
            <a:endParaRPr lang="en-GB" altLang="ko-KR" sz="1200" b="0" dirty="0">
              <a:solidFill>
                <a:srgbClr val="1C1C1C"/>
              </a:solidFill>
              <a:latin typeface="굴림" pitchFamily="50" charset="-127"/>
              <a:ea typeface="가는각진제목체" pitchFamily="18" charset="-127"/>
              <a:cs typeface="Arial" charset="0"/>
            </a:endParaRPr>
          </a:p>
          <a:p>
            <a:endParaRPr lang="en-US" altLang="ko-KR" sz="1400" dirty="0">
              <a:solidFill>
                <a:srgbClr val="1C1C1C"/>
              </a:solidFill>
              <a:latin typeface="굴림" pitchFamily="50" charset="-127"/>
              <a:ea typeface="가는각진제목체" pitchFamily="18" charset="-127"/>
              <a:cs typeface="Arial" charset="0"/>
            </a:endParaRPr>
          </a:p>
        </p:txBody>
      </p:sp>
      <p:graphicFrame>
        <p:nvGraphicFramePr>
          <p:cNvPr id="7490" name="Group 322"/>
          <p:cNvGraphicFramePr>
            <a:graphicFrameLocks noGrp="1"/>
          </p:cNvGraphicFramePr>
          <p:nvPr/>
        </p:nvGraphicFramePr>
        <p:xfrm>
          <a:off x="571480" y="5572132"/>
          <a:ext cx="5903913" cy="3205734"/>
        </p:xfrm>
        <a:graphic>
          <a:graphicData uri="http://schemas.openxmlformats.org/drawingml/2006/table">
            <a:tbl>
              <a:tblPr/>
              <a:tblGrid>
                <a:gridCol w="1511300"/>
                <a:gridCol w="4392613"/>
              </a:tblGrid>
              <a:tr h="258763">
                <a:tc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dirty="0" smtClean="0">
                          <a:ln>
                            <a:noFill/>
                          </a:ln>
                          <a:solidFill>
                            <a:schemeClr val="tx1"/>
                          </a:solidFill>
                          <a:effectLst/>
                          <a:latin typeface="Arial" charset="0"/>
                          <a:ea typeface="굴림" pitchFamily="50" charset="-127"/>
                        </a:rPr>
                        <a:t>2nd Day     Thursday, 20 May 2010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r>
              <a:tr h="258763">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1" i="0" u="none" strike="noStrike" cap="none" normalizeH="0" baseline="0" dirty="0" smtClean="0">
                          <a:ln>
                            <a:noFill/>
                          </a:ln>
                          <a:solidFill>
                            <a:schemeClr val="bg1"/>
                          </a:solidFill>
                          <a:effectLst/>
                          <a:latin typeface="Arial" charset="0"/>
                          <a:ea typeface="굴림" pitchFamily="50" charset="-127"/>
                        </a:rPr>
                        <a:t>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910C"/>
                    </a:solid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1" i="0" u="none" strike="noStrike" cap="none" normalizeH="0" baseline="0" dirty="0" smtClean="0">
                          <a:ln>
                            <a:noFill/>
                          </a:ln>
                          <a:solidFill>
                            <a:schemeClr val="bg1"/>
                          </a:solidFill>
                          <a:effectLst/>
                          <a:latin typeface="Arial" charset="0"/>
                          <a:ea typeface="굴림" pitchFamily="50" charset="-127"/>
                        </a:rPr>
                        <a:t>Subject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910C"/>
                    </a:solidFill>
                  </a:tcPr>
                </a:tc>
              </a:tr>
              <a:tr h="46037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smtClean="0">
                          <a:ln>
                            <a:noFill/>
                          </a:ln>
                          <a:solidFill>
                            <a:schemeClr val="tx1"/>
                          </a:solidFill>
                          <a:effectLst/>
                          <a:latin typeface="Arial" charset="0"/>
                          <a:ea typeface="굴림" pitchFamily="50" charset="-127"/>
                        </a:rPr>
                        <a:t>09:00am – 09:30am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100" b="1" i="0" u="none" strike="noStrike" cap="none" normalizeH="0" baseline="0" dirty="0" smtClean="0">
                          <a:ln>
                            <a:noFill/>
                          </a:ln>
                          <a:solidFill>
                            <a:schemeClr val="tx1"/>
                          </a:solidFill>
                          <a:effectLst/>
                          <a:latin typeface="Arial" charset="0"/>
                          <a:ea typeface="굴림" pitchFamily="50" charset="-127"/>
                        </a:rPr>
                        <a:t>International Tax Development</a:t>
                      </a:r>
                    </a:p>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dirty="0" smtClean="0">
                          <a:ln>
                            <a:noFill/>
                          </a:ln>
                          <a:solidFill>
                            <a:schemeClr val="tx1"/>
                          </a:solidFill>
                          <a:effectLst/>
                          <a:latin typeface="Arial" charset="0"/>
                          <a:ea typeface="굴림" pitchFamily="50" charset="-127"/>
                        </a:rPr>
                        <a:t>Mr. Robert </a:t>
                      </a:r>
                      <a:r>
                        <a:rPr kumimoji="1" lang="en-GB" altLang="ko-KR" sz="1100" b="0" i="0" u="none" strike="noStrike" cap="none" normalizeH="0" baseline="0" dirty="0" err="1" smtClean="0">
                          <a:ln>
                            <a:noFill/>
                          </a:ln>
                          <a:solidFill>
                            <a:schemeClr val="tx1"/>
                          </a:solidFill>
                          <a:effectLst/>
                          <a:latin typeface="Arial" charset="0"/>
                          <a:ea typeface="굴림" pitchFamily="50" charset="-127"/>
                        </a:rPr>
                        <a:t>Couzin</a:t>
                      </a:r>
                      <a:r>
                        <a:rPr kumimoji="1" lang="en-GB" altLang="ko-KR" sz="1100" b="0" i="0" u="none" strike="noStrike" cap="none" normalizeH="0" baseline="0" dirty="0" smtClean="0">
                          <a:ln>
                            <a:noFill/>
                          </a:ln>
                          <a:solidFill>
                            <a:schemeClr val="tx1"/>
                          </a:solidFill>
                          <a:effectLst/>
                          <a:latin typeface="Arial" charset="0"/>
                          <a:ea typeface="굴림" pitchFamily="50" charset="-127"/>
                        </a:rPr>
                        <a:t> (Chairman of Scientific Committee, IFA)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smtClean="0">
                          <a:ln>
                            <a:noFill/>
                          </a:ln>
                          <a:solidFill>
                            <a:schemeClr val="tx1"/>
                          </a:solidFill>
                          <a:effectLst/>
                          <a:latin typeface="Arial" charset="0"/>
                          <a:ea typeface="굴림" pitchFamily="50" charset="-127"/>
                        </a:rPr>
                        <a:t>09:30am – 10:00am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dirty="0" smtClean="0">
                          <a:ln>
                            <a:noFill/>
                          </a:ln>
                          <a:solidFill>
                            <a:schemeClr val="tx1"/>
                          </a:solidFill>
                          <a:effectLst/>
                          <a:latin typeface="Arial" charset="0"/>
                          <a:ea typeface="굴림" pitchFamily="50" charset="-127"/>
                        </a:rPr>
                        <a:t>Coffee Break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2900">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dirty="0" smtClean="0">
                          <a:ln>
                            <a:noFill/>
                          </a:ln>
                          <a:solidFill>
                            <a:schemeClr val="tx1"/>
                          </a:solidFill>
                          <a:effectLst/>
                          <a:latin typeface="Arial" charset="0"/>
                          <a:ea typeface="굴림" pitchFamily="50" charset="-127"/>
                        </a:rPr>
                        <a:t>10:00am – 12:00pm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100" b="1" i="0" u="none" strike="noStrike" cap="none" normalizeH="0" baseline="0" dirty="0" smtClean="0">
                          <a:ln>
                            <a:noFill/>
                          </a:ln>
                          <a:solidFill>
                            <a:schemeClr val="tx1"/>
                          </a:solidFill>
                          <a:effectLst/>
                          <a:latin typeface="Arial" charset="0"/>
                          <a:ea typeface="굴림" pitchFamily="50" charset="-127"/>
                        </a:rPr>
                        <a:t>Session III : Collective Investment Vehicle and Withholding Tax</a:t>
                      </a:r>
                    </a:p>
                    <a:p>
                      <a:pPr marL="0" marR="0" lvl="0" indent="0" algn="l" defTabSz="914400" rtl="0" eaLnBrk="1" fontAlgn="base" latinLnBrk="1" hangingPunct="1">
                        <a:lnSpc>
                          <a:spcPct val="100000"/>
                        </a:lnSpc>
                        <a:spcBef>
                          <a:spcPct val="20000"/>
                        </a:spcBef>
                        <a:spcAft>
                          <a:spcPct val="0"/>
                        </a:spcAft>
                        <a:buClrTx/>
                        <a:buSzTx/>
                        <a:buFont typeface="Wingdings" pitchFamily="2" charset="2"/>
                        <a:buChar char="Ø"/>
                        <a:tabLst/>
                      </a:pPr>
                      <a:r>
                        <a:rPr kumimoji="1" lang="en-US" altLang="ko-KR" sz="1100" b="0" i="0" u="none" strike="noStrike" cap="none" normalizeH="0" baseline="0" dirty="0" smtClean="0">
                          <a:ln>
                            <a:noFill/>
                          </a:ln>
                          <a:solidFill>
                            <a:schemeClr val="tx1"/>
                          </a:solidFill>
                          <a:effectLst/>
                          <a:latin typeface="Arial" charset="0"/>
                          <a:ea typeface="굴림" pitchFamily="50" charset="-127"/>
                        </a:rPr>
                        <a:t> Moderator : Mr. Toshio </a:t>
                      </a:r>
                      <a:r>
                        <a:rPr kumimoji="1" lang="en-US" altLang="ko-KR" sz="1100" b="0" i="0" u="none" strike="noStrike" cap="none" normalizeH="0" baseline="0" dirty="0" err="1" smtClean="0">
                          <a:ln>
                            <a:noFill/>
                          </a:ln>
                          <a:solidFill>
                            <a:schemeClr val="tx1"/>
                          </a:solidFill>
                          <a:effectLst/>
                          <a:latin typeface="Arial" charset="0"/>
                          <a:ea typeface="굴림" pitchFamily="50" charset="-127"/>
                        </a:rPr>
                        <a:t>Miyatake</a:t>
                      </a:r>
                      <a:r>
                        <a:rPr kumimoji="1" lang="en-US" altLang="ko-KR" sz="1100" b="0" i="0" u="none" strike="noStrike" cap="none" normalizeH="0" baseline="0" dirty="0" smtClean="0">
                          <a:ln>
                            <a:noFill/>
                          </a:ln>
                          <a:solidFill>
                            <a:schemeClr val="tx1"/>
                          </a:solidFill>
                          <a:effectLst/>
                          <a:latin typeface="Arial" charset="0"/>
                          <a:ea typeface="굴림" pitchFamily="50" charset="-127"/>
                        </a:rPr>
                        <a:t> (Japan)</a:t>
                      </a:r>
                    </a:p>
                    <a:p>
                      <a:pPr marL="0" marR="0" lvl="0" indent="0" algn="l" defTabSz="914400" rtl="0" eaLnBrk="1" fontAlgn="base" latinLnBrk="1" hangingPunct="1">
                        <a:lnSpc>
                          <a:spcPct val="100000"/>
                        </a:lnSpc>
                        <a:spcBef>
                          <a:spcPct val="20000"/>
                        </a:spcBef>
                        <a:spcAft>
                          <a:spcPct val="0"/>
                        </a:spcAft>
                        <a:buClrTx/>
                        <a:buSzTx/>
                        <a:buFont typeface="Wingdings" pitchFamily="2" charset="2"/>
                        <a:buChar char="Ø"/>
                        <a:tabLst/>
                      </a:pPr>
                      <a:r>
                        <a:rPr kumimoji="1" lang="en-US" altLang="ko-KR" sz="1100" b="0" i="0" u="none" strike="noStrike" cap="none" normalizeH="0" baseline="0" dirty="0" smtClean="0">
                          <a:ln>
                            <a:noFill/>
                          </a:ln>
                          <a:solidFill>
                            <a:schemeClr val="tx1"/>
                          </a:solidFill>
                          <a:effectLst/>
                          <a:latin typeface="Arial" charset="0"/>
                          <a:ea typeface="굴림" pitchFamily="50" charset="-127"/>
                        </a:rPr>
                        <a:t> Speakers</a:t>
                      </a:r>
                    </a:p>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Arial" charset="0"/>
                          <a:ea typeface="바탕" pitchFamily="18" charset="-127"/>
                          <a:sym typeface="Symbol" pitchFamily="18" charset="2"/>
                        </a:rPr>
                        <a:t>     </a:t>
                      </a:r>
                      <a:r>
                        <a:rPr kumimoji="1" lang="en-US" altLang="ko-KR" sz="1100" b="0" i="0" u="none" strike="noStrike" cap="none" normalizeH="0" baseline="0" dirty="0" smtClean="0">
                          <a:ln>
                            <a:noFill/>
                          </a:ln>
                          <a:solidFill>
                            <a:schemeClr val="tx1"/>
                          </a:solidFill>
                          <a:effectLst/>
                          <a:latin typeface="Arial" charset="0"/>
                          <a:ea typeface="바탕" pitchFamily="18" charset="-127"/>
                          <a:cs typeface="Arial" charset="0"/>
                          <a:sym typeface="Symbol" pitchFamily="18" charset="2"/>
                        </a:rPr>
                        <a:t>• Ms. Moon-</a:t>
                      </a:r>
                      <a:r>
                        <a:rPr kumimoji="1" lang="en-US" altLang="ko-KR" sz="1100" b="0" i="0" u="none" strike="noStrike" cap="none" normalizeH="0" baseline="0" dirty="0" err="1" smtClean="0">
                          <a:ln>
                            <a:noFill/>
                          </a:ln>
                          <a:solidFill>
                            <a:schemeClr val="tx1"/>
                          </a:solidFill>
                          <a:effectLst/>
                          <a:latin typeface="Arial" charset="0"/>
                          <a:ea typeface="바탕" pitchFamily="18" charset="-127"/>
                          <a:cs typeface="Arial" charset="0"/>
                          <a:sym typeface="Symbol" pitchFamily="18" charset="2"/>
                        </a:rPr>
                        <a:t>Kyun</a:t>
                      </a:r>
                      <a:r>
                        <a:rPr kumimoji="1" lang="en-US" altLang="ko-KR" sz="1100" b="0" i="0" u="none" strike="noStrike" cap="none" normalizeH="0" baseline="0" dirty="0" smtClean="0">
                          <a:ln>
                            <a:noFill/>
                          </a:ln>
                          <a:solidFill>
                            <a:schemeClr val="tx1"/>
                          </a:solidFill>
                          <a:effectLst/>
                          <a:latin typeface="Arial" charset="0"/>
                          <a:ea typeface="바탕" pitchFamily="18" charset="-127"/>
                          <a:cs typeface="Arial" charset="0"/>
                          <a:sym typeface="Symbol" pitchFamily="18" charset="2"/>
                        </a:rPr>
                        <a:t> Cho</a:t>
                      </a:r>
                      <a:r>
                        <a:rPr kumimoji="1" lang="en-US" altLang="ko-KR" sz="1100" b="0" i="0" u="none" strike="noStrike" cap="none" normalizeH="0" baseline="0" dirty="0" smtClean="0">
                          <a:ln>
                            <a:noFill/>
                          </a:ln>
                          <a:solidFill>
                            <a:schemeClr val="tx1"/>
                          </a:solidFill>
                          <a:effectLst/>
                          <a:latin typeface="Arial" charset="0"/>
                          <a:ea typeface="굴림" pitchFamily="50" charset="-127"/>
                        </a:rPr>
                        <a:t> (Korea)</a:t>
                      </a:r>
                    </a:p>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Arial" charset="0"/>
                          <a:ea typeface="굴림" pitchFamily="50" charset="-127"/>
                        </a:rPr>
                        <a:t>     </a:t>
                      </a: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Ms. Yuko Miyazaki (Japan)</a:t>
                      </a:r>
                    </a:p>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 Mr. Yuji </a:t>
                      </a:r>
                      <a:r>
                        <a:rPr kumimoji="1" lang="en-US" altLang="ko-KR" sz="1100" b="0" i="0" u="none" strike="noStrike" cap="none" normalizeH="0" baseline="0" dirty="0" err="1" smtClean="0">
                          <a:ln>
                            <a:noFill/>
                          </a:ln>
                          <a:solidFill>
                            <a:schemeClr val="tx1"/>
                          </a:solidFill>
                          <a:effectLst/>
                          <a:latin typeface="Arial" charset="0"/>
                          <a:ea typeface="굴림" pitchFamily="50" charset="-127"/>
                          <a:cs typeface="Arial" charset="0"/>
                        </a:rPr>
                        <a:t>Miyaki</a:t>
                      </a: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(Japan)</a:t>
                      </a:r>
                    </a:p>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 Mr. Matthew Wong (China)</a:t>
                      </a:r>
                    </a:p>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Arial" charset="0"/>
                          <a:ea typeface="바탕" pitchFamily="18" charset="-127"/>
                          <a:sym typeface="Symbol" pitchFamily="18" charset="2"/>
                        </a:rPr>
                        <a:t>     </a:t>
                      </a:r>
                      <a:r>
                        <a:rPr kumimoji="1" lang="en-US" altLang="ko-KR" sz="1100" b="0" i="0" u="none" strike="noStrike" cap="none" normalizeH="0" baseline="0" dirty="0" smtClean="0">
                          <a:ln>
                            <a:noFill/>
                          </a:ln>
                          <a:solidFill>
                            <a:schemeClr val="tx1"/>
                          </a:solidFill>
                          <a:effectLst/>
                          <a:latin typeface="Arial" charset="0"/>
                          <a:ea typeface="바탕" pitchFamily="18" charset="-127"/>
                          <a:cs typeface="Arial" charset="0"/>
                          <a:sym typeface="Symbol" pitchFamily="18" charset="2"/>
                        </a:rPr>
                        <a:t>• Mr. </a:t>
                      </a:r>
                      <a:r>
                        <a:rPr kumimoji="1" lang="en-US" altLang="ko-KR" sz="1100" b="0" i="0" u="none" strike="noStrike" cap="none" normalizeH="0" baseline="0" smtClean="0">
                          <a:ln>
                            <a:noFill/>
                          </a:ln>
                          <a:solidFill>
                            <a:schemeClr val="tx1"/>
                          </a:solidFill>
                          <a:effectLst/>
                          <a:latin typeface="Arial" charset="0"/>
                          <a:ea typeface="바탕" pitchFamily="18" charset="-127"/>
                          <a:cs typeface="Arial" charset="0"/>
                          <a:sym typeface="Symbol" pitchFamily="18" charset="2"/>
                        </a:rPr>
                        <a:t>Keon-Ho </a:t>
                      </a:r>
                      <a:r>
                        <a:rPr kumimoji="1" lang="en-US" altLang="ko-KR" sz="1100" b="0" i="0" u="none" strike="noStrike" cap="none" normalizeH="0" baseline="0" dirty="0" smtClean="0">
                          <a:ln>
                            <a:noFill/>
                          </a:ln>
                          <a:solidFill>
                            <a:schemeClr val="tx1"/>
                          </a:solidFill>
                          <a:effectLst/>
                          <a:latin typeface="Arial" charset="0"/>
                          <a:ea typeface="바탕" pitchFamily="18" charset="-127"/>
                          <a:cs typeface="Arial" charset="0"/>
                          <a:sym typeface="Symbol" pitchFamily="18" charset="2"/>
                        </a:rPr>
                        <a:t>Lee</a:t>
                      </a:r>
                      <a:r>
                        <a:rPr kumimoji="1" lang="en-US" altLang="ko-KR" sz="1100" b="0" i="0" u="none" strike="noStrike" cap="none" normalizeH="0" baseline="0" dirty="0" smtClean="0">
                          <a:ln>
                            <a:noFill/>
                          </a:ln>
                          <a:solidFill>
                            <a:schemeClr val="tx1"/>
                          </a:solidFill>
                          <a:effectLst/>
                          <a:latin typeface="Arial" charset="0"/>
                          <a:ea typeface="굴림" pitchFamily="50" charset="-127"/>
                        </a:rPr>
                        <a:t> (Korea)</a:t>
                      </a:r>
                      <a:endPar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endParaRPr>
                    </a:p>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endParaRPr kumimoji="1" lang="en-US" altLang="ko-KR" sz="1100" b="0" i="0" u="none" strike="noStrike" cap="none" normalizeH="0" baseline="0" dirty="0" smtClean="0">
                        <a:ln>
                          <a:noFill/>
                        </a:ln>
                        <a:solidFill>
                          <a:schemeClr val="tx1"/>
                        </a:solidFill>
                        <a:effectLst/>
                        <a:latin typeface="Arial" charset="0"/>
                        <a:ea typeface="굴림" pitchFamily="50" charset="-127"/>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Picture 11" descr="ifa1">
            <a:hlinkClick r:id="rId3"/>
          </p:cNvPr>
          <p:cNvPicPr>
            <a:picLocks noChangeAspect="1" noChangeArrowheads="1"/>
          </p:cNvPicPr>
          <p:nvPr/>
        </p:nvPicPr>
        <p:blipFill>
          <a:blip r:embed="rId4" cstate="print">
            <a:clrChange>
              <a:clrFrom>
                <a:srgbClr val="FFFFFF"/>
              </a:clrFrom>
              <a:clrTo>
                <a:srgbClr val="FFFFFF">
                  <a:alpha val="0"/>
                </a:srgbClr>
              </a:clrTo>
            </a:clrChange>
            <a:lum bright="-100000" contrast="-100000"/>
            <a:grayscl/>
            <a:biLevel thresh="50000"/>
          </a:blip>
          <a:srcRect/>
          <a:stretch>
            <a:fillRect/>
          </a:stretch>
        </p:blipFill>
        <p:spPr bwMode="auto">
          <a:xfrm flipV="1">
            <a:off x="3957099" y="8786842"/>
            <a:ext cx="329157" cy="285752"/>
          </a:xfrm>
          <a:prstGeom prst="rect">
            <a:avLst/>
          </a:prstGeom>
          <a:noFill/>
          <a:ln w="9525">
            <a:noFill/>
            <a:miter lim="800000"/>
            <a:headEnd/>
            <a:tailEnd/>
          </a:ln>
        </p:spPr>
      </p:pic>
      <p:sp>
        <p:nvSpPr>
          <p:cNvPr id="10" name="TextBox 9"/>
          <p:cNvSpPr txBox="1"/>
          <p:nvPr/>
        </p:nvSpPr>
        <p:spPr>
          <a:xfrm>
            <a:off x="4214818" y="8786842"/>
            <a:ext cx="2608150" cy="307777"/>
          </a:xfrm>
          <a:prstGeom prst="rect">
            <a:avLst/>
          </a:prstGeom>
          <a:noFill/>
        </p:spPr>
        <p:txBody>
          <a:bodyPr wrap="none" rtlCol="0">
            <a:spAutoFit/>
          </a:bodyPr>
          <a:lstStyle/>
          <a:p>
            <a:r>
              <a:rPr lang="en-US" altLang="ko-KR" sz="1400" dirty="0" smtClean="0">
                <a:latin typeface="Times New Roman" pitchFamily="18" charset="0"/>
                <a:cs typeface="Times New Roman" pitchFamily="18" charset="0"/>
              </a:rPr>
              <a:t>International Fiscal Association</a:t>
            </a:r>
            <a:endParaRPr lang="ko-KR" alt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5072074" y="184121"/>
            <a:ext cx="1356862" cy="965459"/>
          </a:xfrm>
          <a:prstGeom prst="rect">
            <a:avLst/>
          </a:prstGeom>
          <a:noFill/>
          <a:ln w="9525">
            <a:noFill/>
            <a:miter lim="800000"/>
            <a:headEnd/>
            <a:tailEnd/>
          </a:ln>
        </p:spPr>
      </p:pic>
      <p:graphicFrame>
        <p:nvGraphicFramePr>
          <p:cNvPr id="9539" name="Group 323"/>
          <p:cNvGraphicFramePr>
            <a:graphicFrameLocks noGrp="1"/>
          </p:cNvGraphicFramePr>
          <p:nvPr/>
        </p:nvGraphicFramePr>
        <p:xfrm>
          <a:off x="549275" y="1260475"/>
          <a:ext cx="5903913" cy="3901440"/>
        </p:xfrm>
        <a:graphic>
          <a:graphicData uri="http://schemas.openxmlformats.org/drawingml/2006/table">
            <a:tbl>
              <a:tblPr/>
              <a:tblGrid>
                <a:gridCol w="1511300"/>
                <a:gridCol w="4392613"/>
              </a:tblGrid>
              <a:tr h="180975">
                <a:tc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dirty="0" smtClean="0">
                          <a:ln>
                            <a:noFill/>
                          </a:ln>
                          <a:solidFill>
                            <a:schemeClr val="tx1"/>
                          </a:solidFill>
                          <a:effectLst/>
                          <a:latin typeface="Arial" charset="0"/>
                          <a:ea typeface="굴림" pitchFamily="50" charset="-127"/>
                        </a:rPr>
                        <a:t>2nd Day     Thursday, 20 May 2010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r>
              <a:tr h="212725">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1" i="0" u="none" strike="noStrike" cap="none" normalizeH="0" baseline="0" dirty="0" smtClean="0">
                          <a:ln>
                            <a:noFill/>
                          </a:ln>
                          <a:solidFill>
                            <a:schemeClr val="bg1"/>
                          </a:solidFill>
                          <a:effectLst/>
                          <a:latin typeface="Arial" charset="0"/>
                          <a:ea typeface="굴림" pitchFamily="50" charset="-127"/>
                        </a:rPr>
                        <a:t>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910C"/>
                    </a:solid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1" i="0" u="none" strike="noStrike" cap="none" normalizeH="0" baseline="0" dirty="0" smtClean="0">
                          <a:ln>
                            <a:noFill/>
                          </a:ln>
                          <a:solidFill>
                            <a:schemeClr val="bg1"/>
                          </a:solidFill>
                          <a:effectLst/>
                          <a:latin typeface="Arial" charset="0"/>
                          <a:ea typeface="굴림" pitchFamily="50" charset="-127"/>
                        </a:rPr>
                        <a:t>Subject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910C"/>
                    </a:solidFill>
                  </a:tcPr>
                </a:tc>
              </a:tr>
              <a:tr h="239713">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smtClean="0">
                          <a:ln>
                            <a:noFill/>
                          </a:ln>
                          <a:solidFill>
                            <a:schemeClr val="tx1"/>
                          </a:solidFill>
                          <a:effectLst/>
                          <a:latin typeface="Arial" charset="0"/>
                          <a:ea typeface="굴림" pitchFamily="50" charset="-127"/>
                        </a:rPr>
                        <a:t>12:00pm – 13:30pm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defRPr/>
                      </a:pPr>
                      <a:r>
                        <a:rPr kumimoji="1" lang="en-GB" altLang="ko-KR" sz="1100" b="0" i="0" u="none" strike="noStrike" cap="none" normalizeH="0" baseline="0" dirty="0" smtClean="0">
                          <a:ln>
                            <a:noFill/>
                          </a:ln>
                          <a:solidFill>
                            <a:schemeClr val="tx1"/>
                          </a:solidFill>
                          <a:effectLst/>
                          <a:latin typeface="Arial" charset="0"/>
                          <a:ea typeface="굴림" pitchFamily="50" charset="-127"/>
                        </a:rPr>
                        <a:t>Luncheon speech by Prof. Hiroshi Kaneko, “Consumption Tax on International Air Tax on Travel as a Humanitarian Tax”</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7538">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smtClean="0">
                          <a:ln>
                            <a:noFill/>
                          </a:ln>
                          <a:solidFill>
                            <a:schemeClr val="tx1"/>
                          </a:solidFill>
                          <a:effectLst/>
                          <a:latin typeface="Arial" charset="0"/>
                          <a:ea typeface="굴림" pitchFamily="50" charset="-127"/>
                        </a:rPr>
                        <a:t>13:30pm – 17:00pm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100" b="1" i="0" u="none" strike="noStrike" cap="none" normalizeH="0" baseline="0" dirty="0" smtClean="0">
                          <a:ln>
                            <a:noFill/>
                          </a:ln>
                          <a:solidFill>
                            <a:schemeClr val="tx1"/>
                          </a:solidFill>
                          <a:effectLst/>
                          <a:latin typeface="Arial" charset="0"/>
                          <a:ea typeface="굴림" pitchFamily="50" charset="-127"/>
                        </a:rPr>
                        <a:t>Session IV: Transfer pricing documentation and advance pricing agreement</a:t>
                      </a:r>
                    </a:p>
                    <a:p>
                      <a:pPr marL="0" marR="0" lvl="0" indent="0" algn="l" defTabSz="914400" rtl="0" eaLnBrk="1" fontAlgn="base" latinLnBrk="1" hangingPunct="1">
                        <a:lnSpc>
                          <a:spcPct val="100000"/>
                        </a:lnSpc>
                        <a:spcBef>
                          <a:spcPct val="20000"/>
                        </a:spcBef>
                        <a:spcAft>
                          <a:spcPct val="0"/>
                        </a:spcAft>
                        <a:buClrTx/>
                        <a:buSzTx/>
                        <a:buFont typeface="Wingdings" pitchFamily="2" charset="2"/>
                        <a:buChar char="Ø"/>
                        <a:tabLst/>
                      </a:pPr>
                      <a:r>
                        <a:rPr kumimoji="1" lang="en-US" altLang="ko-KR" sz="1100" b="0" i="0" u="none" strike="noStrike" cap="none" normalizeH="0" baseline="0" dirty="0" smtClean="0">
                          <a:ln>
                            <a:noFill/>
                          </a:ln>
                          <a:solidFill>
                            <a:schemeClr val="tx1"/>
                          </a:solidFill>
                          <a:effectLst/>
                          <a:latin typeface="Arial" charset="0"/>
                          <a:ea typeface="굴림" pitchFamily="50" charset="-127"/>
                        </a:rPr>
                        <a:t> Moderator : Mr. </a:t>
                      </a:r>
                      <a:r>
                        <a:rPr kumimoji="1" lang="en-US" altLang="ko-KR" sz="1100" b="0" i="0" u="none" strike="noStrike" cap="none" normalizeH="0" baseline="0" dirty="0" err="1" smtClean="0">
                          <a:ln>
                            <a:noFill/>
                          </a:ln>
                          <a:solidFill>
                            <a:schemeClr val="tx1"/>
                          </a:solidFill>
                          <a:effectLst/>
                          <a:latin typeface="Arial" charset="0"/>
                          <a:ea typeface="굴림" pitchFamily="50" charset="-127"/>
                        </a:rPr>
                        <a:t>Yunjun</a:t>
                      </a:r>
                      <a:r>
                        <a:rPr kumimoji="1" lang="en-US" altLang="ko-KR" sz="1100" b="0" i="0" u="none" strike="noStrike" cap="none" normalizeH="0" baseline="0" dirty="0" smtClean="0">
                          <a:ln>
                            <a:noFill/>
                          </a:ln>
                          <a:solidFill>
                            <a:schemeClr val="tx1"/>
                          </a:solidFill>
                          <a:effectLst/>
                          <a:latin typeface="Arial" charset="0"/>
                          <a:ea typeface="굴림" pitchFamily="50" charset="-127"/>
                        </a:rPr>
                        <a:t> Park (Korea)</a:t>
                      </a:r>
                    </a:p>
                    <a:p>
                      <a:pPr marL="0" marR="0" lvl="0" indent="0" algn="l" defTabSz="914400" rtl="0" eaLnBrk="1" fontAlgn="base" latinLnBrk="1" hangingPunct="1">
                        <a:lnSpc>
                          <a:spcPct val="100000"/>
                        </a:lnSpc>
                        <a:spcBef>
                          <a:spcPct val="20000"/>
                        </a:spcBef>
                        <a:spcAft>
                          <a:spcPct val="0"/>
                        </a:spcAft>
                        <a:buClrTx/>
                        <a:buSzTx/>
                        <a:buFont typeface="Wingdings" pitchFamily="2" charset="2"/>
                        <a:buChar char="Ø"/>
                        <a:tabLst/>
                      </a:pPr>
                      <a:r>
                        <a:rPr kumimoji="1" lang="en-US" altLang="ko-KR" sz="1100" b="0" i="0" u="none" strike="noStrike" cap="none" normalizeH="0" baseline="0" dirty="0" smtClean="0">
                          <a:ln>
                            <a:noFill/>
                          </a:ln>
                          <a:solidFill>
                            <a:schemeClr val="tx1"/>
                          </a:solidFill>
                          <a:effectLst/>
                          <a:latin typeface="Arial" charset="0"/>
                          <a:ea typeface="굴림" pitchFamily="50" charset="-127"/>
                        </a:rPr>
                        <a:t> Speakers</a:t>
                      </a:r>
                    </a:p>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defRPr/>
                      </a:pPr>
                      <a:r>
                        <a:rPr kumimoji="1" lang="en-US" altLang="ko-KR" sz="1100" b="0" i="0" u="none" strike="noStrike" cap="none" normalizeH="0" baseline="0" dirty="0" smtClean="0">
                          <a:ln>
                            <a:noFill/>
                          </a:ln>
                          <a:solidFill>
                            <a:schemeClr val="tx1"/>
                          </a:solidFill>
                          <a:effectLst/>
                          <a:latin typeface="Arial" charset="0"/>
                          <a:ea typeface="바탕" pitchFamily="18" charset="-127"/>
                          <a:sym typeface="Symbol" pitchFamily="18" charset="2"/>
                        </a:rPr>
                        <a:t>      </a:t>
                      </a:r>
                      <a:r>
                        <a:rPr kumimoji="1" lang="en-US" altLang="ko-KR" sz="1100" b="0" i="0" u="none" strike="noStrike" cap="none" normalizeH="0" baseline="0" dirty="0" smtClean="0">
                          <a:ln>
                            <a:noFill/>
                          </a:ln>
                          <a:solidFill>
                            <a:schemeClr val="tx1"/>
                          </a:solidFill>
                          <a:effectLst/>
                          <a:latin typeface="Arial" charset="0"/>
                          <a:ea typeface="바탕" pitchFamily="18" charset="-127"/>
                          <a:cs typeface="Arial" charset="0"/>
                          <a:sym typeface="Symbol" pitchFamily="18" charset="2"/>
                        </a:rPr>
                        <a:t>• Ms. </a:t>
                      </a:r>
                      <a:r>
                        <a:rPr lang="en-US" altLang="ko-KR" sz="1100" b="0" kern="1200" baseline="0" dirty="0" smtClean="0">
                          <a:solidFill>
                            <a:schemeClr val="tx1"/>
                          </a:solidFill>
                          <a:latin typeface="Arial" pitchFamily="34" charset="0"/>
                          <a:ea typeface="+mn-ea"/>
                          <a:cs typeface="Arial" pitchFamily="34" charset="0"/>
                        </a:rPr>
                        <a:t>Sun </a:t>
                      </a:r>
                      <a:r>
                        <a:rPr lang="en-US" altLang="ko-KR" sz="1100" b="0" kern="1200" baseline="0" dirty="0" err="1" smtClean="0">
                          <a:solidFill>
                            <a:schemeClr val="tx1"/>
                          </a:solidFill>
                          <a:latin typeface="Arial" pitchFamily="34" charset="0"/>
                          <a:ea typeface="+mn-ea"/>
                          <a:cs typeface="Arial" pitchFamily="34" charset="0"/>
                        </a:rPr>
                        <a:t>Yimin</a:t>
                      </a:r>
                      <a:r>
                        <a:rPr lang="en-US" altLang="ko-KR" sz="1100" b="0" kern="1200" baseline="0" dirty="0" smtClean="0">
                          <a:solidFill>
                            <a:schemeClr val="tx1"/>
                          </a:solidFill>
                          <a:latin typeface="Arial" pitchFamily="34" charset="0"/>
                          <a:ea typeface="+mn-ea"/>
                          <a:cs typeface="Arial" pitchFamily="34" charset="0"/>
                        </a:rPr>
                        <a:t> (China)</a:t>
                      </a:r>
                      <a:endParaRPr kumimoji="1" lang="en-US" altLang="ko-KR" sz="1100" b="0" i="0" u="none" strike="noStrike" cap="none" normalizeH="0" baseline="0" dirty="0" smtClean="0">
                        <a:ln>
                          <a:noFill/>
                        </a:ln>
                        <a:solidFill>
                          <a:schemeClr val="tx1"/>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Arial" charset="0"/>
                          <a:ea typeface="굴림" pitchFamily="50" charset="-127"/>
                        </a:rPr>
                        <a:t>      </a:t>
                      </a: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Prof. </a:t>
                      </a:r>
                      <a:r>
                        <a:rPr kumimoji="1" lang="en-US" altLang="ko-KR" sz="1100" b="0" i="0" u="none" strike="noStrike" cap="none" normalizeH="0" baseline="0" dirty="0" err="1" smtClean="0">
                          <a:ln>
                            <a:noFill/>
                          </a:ln>
                          <a:solidFill>
                            <a:schemeClr val="tx1"/>
                          </a:solidFill>
                          <a:effectLst/>
                          <a:latin typeface="Arial" charset="0"/>
                          <a:ea typeface="굴림" pitchFamily="50" charset="-127"/>
                          <a:cs typeface="Arial" charset="0"/>
                        </a:rPr>
                        <a:t>Kazufumi</a:t>
                      </a: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a:t>
                      </a:r>
                      <a:r>
                        <a:rPr kumimoji="1" lang="en-US" altLang="ko-KR" sz="1100" b="0" i="0" u="none" strike="noStrike" cap="none" normalizeH="0" baseline="0" dirty="0" err="1" smtClean="0">
                          <a:ln>
                            <a:noFill/>
                          </a:ln>
                          <a:solidFill>
                            <a:schemeClr val="tx1"/>
                          </a:solidFill>
                          <a:effectLst/>
                          <a:latin typeface="Arial" charset="0"/>
                          <a:ea typeface="굴림" pitchFamily="50" charset="-127"/>
                          <a:cs typeface="Arial" charset="0"/>
                        </a:rPr>
                        <a:t>Iimori</a:t>
                      </a: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(Japan)</a:t>
                      </a:r>
                      <a:r>
                        <a:rPr kumimoji="1" lang="en-US" altLang="ko-KR" sz="1100" b="0" i="0" u="none" strike="noStrike" cap="none" normalizeH="0" baseline="0" dirty="0" smtClean="0">
                          <a:ln>
                            <a:noFill/>
                          </a:ln>
                          <a:solidFill>
                            <a:schemeClr val="tx1"/>
                          </a:solidFill>
                          <a:effectLst/>
                          <a:latin typeface="Arial" charset="0"/>
                          <a:ea typeface="굴림" pitchFamily="50" charset="-127"/>
                        </a:rPr>
                        <a:t> </a:t>
                      </a:r>
                    </a:p>
                    <a:p>
                      <a:pPr marL="0" marR="0" lvl="0" indent="0" algn="l" defTabSz="914400" rtl="0" eaLnBrk="1" fontAlgn="base" latinLnBrk="1" hangingPunct="1">
                        <a:lnSpc>
                          <a:spcPct val="100000"/>
                        </a:lnSpc>
                        <a:spcBef>
                          <a:spcPct val="20000"/>
                        </a:spcBef>
                        <a:spcAft>
                          <a:spcPct val="0"/>
                        </a:spcAft>
                        <a:buClrTx/>
                        <a:buSzTx/>
                        <a:buFont typeface="Wingdings" pitchFamily="2" charset="2"/>
                        <a:buNone/>
                        <a:tabLst/>
                      </a:pPr>
                      <a:r>
                        <a:rPr kumimoji="1" lang="en-US" altLang="ko-KR" sz="1100" b="0" i="0" u="none" strike="noStrike" cap="none" normalizeH="0" baseline="0" dirty="0" smtClean="0">
                          <a:ln>
                            <a:noFill/>
                          </a:ln>
                          <a:solidFill>
                            <a:schemeClr val="tx1"/>
                          </a:solidFill>
                          <a:effectLst/>
                          <a:latin typeface="Arial" charset="0"/>
                          <a:ea typeface="굴림" pitchFamily="50" charset="-127"/>
                        </a:rPr>
                        <a:t>      </a:t>
                      </a:r>
                      <a:r>
                        <a:rPr kumimoji="1" lang="en-US" altLang="ko-KR" sz="1100" b="0" i="0" u="none" strike="noStrike" cap="none" normalizeH="0" baseline="0" dirty="0" smtClean="0">
                          <a:ln>
                            <a:noFill/>
                          </a:ln>
                          <a:solidFill>
                            <a:schemeClr val="tx1"/>
                          </a:solidFill>
                          <a:effectLst/>
                          <a:latin typeface="Arial" charset="0"/>
                          <a:ea typeface="굴림" pitchFamily="50" charset="-127"/>
                          <a:cs typeface="Arial" charset="0"/>
                        </a:rPr>
                        <a:t>• Mr. Henry An (Korea)</a:t>
                      </a:r>
                      <a:endParaRPr kumimoji="1" lang="en-US" altLang="ko-KR" sz="1100" b="0" i="0" u="none" strike="noStrike" cap="none" normalizeH="0" baseline="0" dirty="0" smtClean="0">
                        <a:ln>
                          <a:noFill/>
                        </a:ln>
                        <a:solidFill>
                          <a:schemeClr val="tx1"/>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 typeface="Wingdings" pitchFamily="2" charset="2"/>
                        <a:buChar char="Ø"/>
                        <a:tabLst/>
                      </a:pPr>
                      <a:r>
                        <a:rPr kumimoji="1" lang="en-US" altLang="ko-KR" sz="1100" b="0" i="0" u="none" strike="noStrike" cap="none" normalizeH="0" baseline="0" dirty="0" smtClean="0">
                          <a:ln>
                            <a:noFill/>
                          </a:ln>
                          <a:solidFill>
                            <a:schemeClr val="tx1"/>
                          </a:solidFill>
                          <a:effectLst/>
                          <a:latin typeface="Arial" charset="0"/>
                          <a:ea typeface="굴림" pitchFamily="50" charset="-127"/>
                        </a:rPr>
                        <a:t> Panelists :</a:t>
                      </a:r>
                    </a:p>
                    <a:p>
                      <a:pPr marL="180975" marR="0" lvl="0" indent="0" algn="l" defTabSz="914400" rtl="0" eaLnBrk="1" fontAlgn="base" latinLnBrk="1" hangingPunct="1">
                        <a:lnSpc>
                          <a:spcPct val="100000"/>
                        </a:lnSpc>
                        <a:spcBef>
                          <a:spcPct val="20000"/>
                        </a:spcBef>
                        <a:spcAft>
                          <a:spcPct val="0"/>
                        </a:spcAft>
                        <a:buClrTx/>
                        <a:buSzTx/>
                        <a:buFont typeface="Arial" pitchFamily="34" charset="0"/>
                        <a:buChar char="•"/>
                        <a:tabLst/>
                      </a:pPr>
                      <a:r>
                        <a:rPr kumimoji="1" lang="en-US" altLang="ko-KR" sz="1100" b="0" i="0" u="none" strike="noStrike" cap="none" normalizeH="0" baseline="0" dirty="0" smtClean="0">
                          <a:ln>
                            <a:noFill/>
                          </a:ln>
                          <a:solidFill>
                            <a:schemeClr val="tx1"/>
                          </a:solidFill>
                          <a:effectLst/>
                          <a:latin typeface="Arial" charset="0"/>
                          <a:ea typeface="굴림" pitchFamily="50" charset="-127"/>
                        </a:rPr>
                        <a:t> Mr. </a:t>
                      </a:r>
                      <a:r>
                        <a:rPr kumimoji="1" lang="en-US" altLang="ko-KR" sz="1100" b="0" i="0" u="none" strike="noStrike" cap="none" normalizeH="0" baseline="0" dirty="0" err="1" smtClean="0">
                          <a:ln>
                            <a:noFill/>
                          </a:ln>
                          <a:solidFill>
                            <a:schemeClr val="tx1"/>
                          </a:solidFill>
                          <a:effectLst/>
                          <a:latin typeface="Arial" charset="0"/>
                          <a:ea typeface="굴림" pitchFamily="50" charset="-127"/>
                        </a:rPr>
                        <a:t>Yukang</a:t>
                      </a:r>
                      <a:r>
                        <a:rPr kumimoji="1" lang="en-US" altLang="ko-KR" sz="1100" b="0" i="0" u="none" strike="noStrike" cap="none" normalizeH="0" baseline="0" dirty="0" smtClean="0">
                          <a:ln>
                            <a:noFill/>
                          </a:ln>
                          <a:solidFill>
                            <a:schemeClr val="tx1"/>
                          </a:solidFill>
                          <a:effectLst/>
                          <a:latin typeface="Arial" charset="0"/>
                          <a:ea typeface="굴림" pitchFamily="50" charset="-127"/>
                        </a:rPr>
                        <a:t> Wang (China)</a:t>
                      </a:r>
                    </a:p>
                    <a:p>
                      <a:pPr marL="180975" marR="0" lvl="0" indent="0" algn="l" defTabSz="914400" rtl="0" eaLnBrk="1" fontAlgn="base" latinLnBrk="1" hangingPunct="1">
                        <a:lnSpc>
                          <a:spcPct val="100000"/>
                        </a:lnSpc>
                        <a:spcBef>
                          <a:spcPct val="20000"/>
                        </a:spcBef>
                        <a:spcAft>
                          <a:spcPct val="0"/>
                        </a:spcAft>
                        <a:buClrTx/>
                        <a:buSzTx/>
                        <a:buFont typeface="Arial" pitchFamily="34" charset="0"/>
                        <a:buChar char="•"/>
                        <a:tabLst/>
                      </a:pPr>
                      <a:r>
                        <a:rPr kumimoji="1" lang="en-US" altLang="ko-KR" sz="1100" b="0" i="0" u="none" strike="noStrike" cap="none" normalizeH="0" baseline="0" dirty="0" smtClean="0">
                          <a:ln>
                            <a:noFill/>
                          </a:ln>
                          <a:solidFill>
                            <a:schemeClr val="tx1"/>
                          </a:solidFill>
                          <a:effectLst/>
                          <a:latin typeface="Arial" charset="0"/>
                          <a:ea typeface="굴림" pitchFamily="50" charset="-127"/>
                        </a:rPr>
                        <a:t> Mr. Dong-Jun </a:t>
                      </a:r>
                      <a:r>
                        <a:rPr kumimoji="1" lang="en-US" altLang="ko-KR" sz="1100" b="0" i="0" u="none" strike="noStrike" cap="none" normalizeH="0" baseline="0" dirty="0" err="1" smtClean="0">
                          <a:ln>
                            <a:noFill/>
                          </a:ln>
                          <a:solidFill>
                            <a:schemeClr val="tx1"/>
                          </a:solidFill>
                          <a:effectLst/>
                          <a:latin typeface="Arial" charset="0"/>
                          <a:ea typeface="굴림" pitchFamily="50" charset="-127"/>
                        </a:rPr>
                        <a:t>Yeo</a:t>
                      </a:r>
                      <a:r>
                        <a:rPr kumimoji="1" lang="en-US" altLang="ko-KR" sz="1100" b="0" i="0" u="none" strike="noStrike" cap="none" normalizeH="0" baseline="0" dirty="0" smtClean="0">
                          <a:ln>
                            <a:noFill/>
                          </a:ln>
                          <a:solidFill>
                            <a:schemeClr val="tx1"/>
                          </a:solidFill>
                          <a:effectLst/>
                          <a:latin typeface="Arial" charset="0"/>
                          <a:ea typeface="굴림" pitchFamily="50" charset="-127"/>
                        </a:rPr>
                        <a:t> (Korea)</a:t>
                      </a:r>
                    </a:p>
                    <a:p>
                      <a:pPr marL="180975" marR="0" lvl="0" indent="0" algn="l" defTabSz="914400" rtl="0" eaLnBrk="1" fontAlgn="base" latinLnBrk="1" hangingPunct="1">
                        <a:lnSpc>
                          <a:spcPct val="100000"/>
                        </a:lnSpc>
                        <a:spcBef>
                          <a:spcPct val="20000"/>
                        </a:spcBef>
                        <a:spcAft>
                          <a:spcPct val="0"/>
                        </a:spcAft>
                        <a:buClrTx/>
                        <a:buSzTx/>
                        <a:buFont typeface="Arial" pitchFamily="34" charset="0"/>
                        <a:buChar char="•"/>
                        <a:tabLst/>
                      </a:pPr>
                      <a:r>
                        <a:rPr kumimoji="1" lang="en-US" altLang="ko-KR" sz="1100" b="0" i="0" u="none" strike="noStrike" cap="none" normalizeH="0" baseline="0" dirty="0" smtClean="0">
                          <a:ln>
                            <a:noFill/>
                          </a:ln>
                          <a:solidFill>
                            <a:schemeClr val="tx1"/>
                          </a:solidFill>
                          <a:effectLst/>
                          <a:latin typeface="Arial" charset="0"/>
                          <a:ea typeface="굴림" pitchFamily="50" charset="-127"/>
                        </a:rPr>
                        <a:t> Mr. Garry Stone (US)</a:t>
                      </a:r>
                    </a:p>
                    <a:p>
                      <a:pPr marL="180975" marR="0" lvl="0" indent="0" algn="l" defTabSz="914400" rtl="0" eaLnBrk="1" fontAlgn="base" latinLnBrk="1" hangingPunct="1">
                        <a:lnSpc>
                          <a:spcPct val="100000"/>
                        </a:lnSpc>
                        <a:spcBef>
                          <a:spcPct val="20000"/>
                        </a:spcBef>
                        <a:spcAft>
                          <a:spcPct val="0"/>
                        </a:spcAft>
                        <a:buClrTx/>
                        <a:buSzTx/>
                        <a:buFont typeface="Arial" pitchFamily="34" charset="0"/>
                        <a:buChar char="•"/>
                        <a:tabLst/>
                      </a:pPr>
                      <a:r>
                        <a:rPr kumimoji="1" lang="en-US" altLang="ko-KR" sz="1100" b="0" i="0" u="none" strike="noStrike" cap="none" normalizeH="0" baseline="0" dirty="0" smtClean="0">
                          <a:ln>
                            <a:noFill/>
                          </a:ln>
                          <a:solidFill>
                            <a:schemeClr val="tx1"/>
                          </a:solidFill>
                          <a:effectLst/>
                          <a:latin typeface="Arial" charset="0"/>
                          <a:ea typeface="굴림" pitchFamily="50" charset="-127"/>
                        </a:rPr>
                        <a:t> Mr. Tae-</a:t>
                      </a:r>
                      <a:r>
                        <a:rPr kumimoji="1" lang="en-US" altLang="ko-KR" sz="1100" b="0" i="0" u="none" strike="noStrike" cap="none" normalizeH="0" baseline="0" dirty="0" err="1" smtClean="0">
                          <a:ln>
                            <a:noFill/>
                          </a:ln>
                          <a:solidFill>
                            <a:schemeClr val="tx1"/>
                          </a:solidFill>
                          <a:effectLst/>
                          <a:latin typeface="Arial" charset="0"/>
                          <a:ea typeface="굴림" pitchFamily="50" charset="-127"/>
                        </a:rPr>
                        <a:t>Hyung</a:t>
                      </a:r>
                      <a:r>
                        <a:rPr kumimoji="1" lang="en-US" altLang="ko-KR" sz="1100" b="0" i="0" u="none" strike="noStrike" cap="none" normalizeH="0" baseline="0" dirty="0" smtClean="0">
                          <a:ln>
                            <a:noFill/>
                          </a:ln>
                          <a:solidFill>
                            <a:schemeClr val="tx1"/>
                          </a:solidFill>
                          <a:effectLst/>
                          <a:latin typeface="Arial" charset="0"/>
                          <a:ea typeface="굴림" pitchFamily="50" charset="-127"/>
                        </a:rPr>
                        <a:t> Kim (Korea)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dirty="0" smtClean="0">
                          <a:ln>
                            <a:noFill/>
                          </a:ln>
                          <a:solidFill>
                            <a:schemeClr val="tx1"/>
                          </a:solidFill>
                          <a:effectLst/>
                          <a:latin typeface="Arial" charset="0"/>
                          <a:ea typeface="굴림" pitchFamily="50" charset="-127"/>
                        </a:rPr>
                        <a:t>15:00pm – 15:30pm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smtClean="0">
                          <a:ln>
                            <a:noFill/>
                          </a:ln>
                          <a:solidFill>
                            <a:schemeClr val="tx1"/>
                          </a:solidFill>
                          <a:effectLst/>
                          <a:latin typeface="Arial" charset="0"/>
                          <a:ea typeface="굴림" pitchFamily="50" charset="-127"/>
                        </a:rPr>
                        <a:t>Coffee Break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smtClean="0">
                          <a:ln>
                            <a:noFill/>
                          </a:ln>
                          <a:solidFill>
                            <a:schemeClr val="tx1"/>
                          </a:solidFill>
                          <a:effectLst/>
                          <a:latin typeface="Arial" charset="0"/>
                          <a:ea typeface="굴림" pitchFamily="50" charset="-127"/>
                        </a:rPr>
                        <a:t>17:00pm – 17:15pm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1" i="0" u="none" strike="noStrike" cap="none" normalizeH="0" baseline="0" smtClean="0">
                          <a:ln>
                            <a:noFill/>
                          </a:ln>
                          <a:solidFill>
                            <a:schemeClr val="tx1"/>
                          </a:solidFill>
                          <a:effectLst/>
                          <a:latin typeface="Arial" charset="0"/>
                          <a:ea typeface="굴림" pitchFamily="50" charset="-127"/>
                        </a:rPr>
                        <a:t>Closing speech</a:t>
                      </a:r>
                      <a:r>
                        <a:rPr kumimoji="1" lang="en-GB" altLang="ko-KR" sz="1100" b="0" i="0" u="none" strike="noStrike" cap="none" normalizeH="0" baseline="0" smtClean="0">
                          <a:ln>
                            <a:noFill/>
                          </a:ln>
                          <a:solidFill>
                            <a:schemeClr val="tx1"/>
                          </a:solidFill>
                          <a:effectLst/>
                          <a:latin typeface="Arial" charset="0"/>
                          <a:ea typeface="굴림" pitchFamily="50" charset="-127"/>
                        </a:rPr>
                        <a:t> : Ex-President of IFA Korea (Mr. Woo-Taik Kim)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95" name="Rectangle 186"/>
          <p:cNvSpPr>
            <a:spLocks noChangeArrowheads="1"/>
          </p:cNvSpPr>
          <p:nvPr/>
        </p:nvSpPr>
        <p:spPr bwMode="auto">
          <a:xfrm>
            <a:off x="549275" y="250825"/>
            <a:ext cx="4397375" cy="914400"/>
          </a:xfrm>
          <a:prstGeom prst="rect">
            <a:avLst/>
          </a:prstGeom>
          <a:noFill/>
          <a:ln w="9525">
            <a:noFill/>
            <a:miter lim="800000"/>
            <a:headEnd/>
            <a:tailEnd/>
          </a:ln>
        </p:spPr>
        <p:txBody>
          <a:bodyPr anchor="ctr">
            <a:spAutoFit/>
          </a:bodyPr>
          <a:lstStyle/>
          <a:p>
            <a:r>
              <a:rPr lang="en-US" altLang="ko-KR" sz="1600" dirty="0">
                <a:solidFill>
                  <a:srgbClr val="1C1C1C"/>
                </a:solidFill>
                <a:ea typeface="가는각진제목체" pitchFamily="18" charset="-127"/>
                <a:cs typeface="Arial" charset="0"/>
              </a:rPr>
              <a:t>China, Japan and Korea Tax Conference</a:t>
            </a:r>
          </a:p>
          <a:p>
            <a:r>
              <a:rPr lang="en-US" altLang="ko-KR" sz="1200" b="0" dirty="0">
                <a:solidFill>
                  <a:srgbClr val="1C1C1C"/>
                </a:solidFill>
                <a:latin typeface="굴림" pitchFamily="50" charset="-127"/>
                <a:ea typeface="가는각진제목체" pitchFamily="18" charset="-127"/>
                <a:cs typeface="Arial" charset="0"/>
              </a:rPr>
              <a:t>Seoul, Korea, 19-20 May 2010</a:t>
            </a:r>
          </a:p>
          <a:p>
            <a:endParaRPr lang="en-GB" altLang="ko-KR" sz="1200" b="0" dirty="0">
              <a:solidFill>
                <a:srgbClr val="1C1C1C"/>
              </a:solidFill>
              <a:latin typeface="굴림" pitchFamily="50" charset="-127"/>
              <a:ea typeface="가는각진제목체" pitchFamily="18" charset="-127"/>
              <a:cs typeface="Arial" charset="0"/>
            </a:endParaRPr>
          </a:p>
          <a:p>
            <a:endParaRPr lang="en-US" altLang="ko-KR" sz="1400" dirty="0">
              <a:solidFill>
                <a:srgbClr val="1C1C1C"/>
              </a:solidFill>
              <a:latin typeface="굴림" pitchFamily="50" charset="-127"/>
              <a:ea typeface="가는각진제목체" pitchFamily="18" charset="-127"/>
              <a:cs typeface="Arial" charset="0"/>
            </a:endParaRPr>
          </a:p>
        </p:txBody>
      </p:sp>
      <p:graphicFrame>
        <p:nvGraphicFramePr>
          <p:cNvPr id="9519" name="Group 303"/>
          <p:cNvGraphicFramePr>
            <a:graphicFrameLocks noGrp="1"/>
          </p:cNvGraphicFramePr>
          <p:nvPr/>
        </p:nvGraphicFramePr>
        <p:xfrm>
          <a:off x="571480" y="5214942"/>
          <a:ext cx="5903913" cy="1028065"/>
        </p:xfrm>
        <a:graphic>
          <a:graphicData uri="http://schemas.openxmlformats.org/drawingml/2006/table">
            <a:tbl>
              <a:tblPr/>
              <a:tblGrid>
                <a:gridCol w="5903913"/>
              </a:tblGrid>
              <a:tr h="134938">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000" b="1" i="0" u="none" strike="noStrike" cap="none" normalizeH="0" baseline="0" dirty="0" smtClean="0">
                          <a:ln>
                            <a:noFill/>
                          </a:ln>
                          <a:solidFill>
                            <a:schemeClr val="tx1"/>
                          </a:solidFill>
                          <a:effectLst/>
                          <a:latin typeface="Arial" charset="0"/>
                          <a:ea typeface="굴림" pitchFamily="50" charset="-127"/>
                        </a:rPr>
                        <a:t>Exhibitor Sponsors </a:t>
                      </a:r>
                      <a:r>
                        <a:rPr kumimoji="1" lang="en-US" altLang="ko-KR" sz="1000" b="0" i="0" u="none" strike="noStrike" cap="none" normalizeH="0" baseline="0" dirty="0" smtClean="0">
                          <a:ln>
                            <a:noFill/>
                          </a:ln>
                          <a:solidFill>
                            <a:schemeClr val="tx1"/>
                          </a:solidFill>
                          <a:effectLst/>
                          <a:latin typeface="Arial" charset="0"/>
                          <a:ea typeface="굴림" pitchFamily="50" charset="-127"/>
                        </a:rPr>
                        <a:t>(to be amended)</a:t>
                      </a:r>
                      <a:endParaRPr kumimoji="1" lang="en-US" altLang="ko-KR" sz="1000" b="1" i="0" u="none" strike="noStrike" cap="none" normalizeH="0" baseline="0" dirty="0" smtClean="0">
                        <a:ln>
                          <a:noFill/>
                        </a:ln>
                        <a:solidFill>
                          <a:schemeClr val="tx1"/>
                        </a:solidFill>
                        <a:effectLst/>
                        <a:latin typeface="Arial" charset="0"/>
                        <a:ea typeface="굴림" pitchFamily="50" charset="-127"/>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4225">
                <a:tc>
                  <a:txBody>
                    <a:bodyPr/>
                    <a:lstStyle/>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r>
                        <a:rPr kumimoji="1" lang="en-US" altLang="ko-KR" sz="1000" b="0" i="0" u="none" strike="noStrike" cap="none" normalizeH="0" baseline="0" dirty="0" smtClean="0">
                          <a:ln>
                            <a:noFill/>
                          </a:ln>
                          <a:solidFill>
                            <a:schemeClr val="tx1"/>
                          </a:solidFill>
                          <a:effectLst/>
                          <a:latin typeface="Arial" charset="0"/>
                          <a:ea typeface="굴림" pitchFamily="50" charset="-127"/>
                        </a:rPr>
                        <a:t>  IBFD</a:t>
                      </a: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r>
                        <a:rPr kumimoji="1" lang="en-US" altLang="ko-KR" sz="1000" b="0" i="0" u="none" strike="noStrike" cap="none" normalizeH="0" baseline="0" dirty="0" smtClean="0">
                          <a:ln>
                            <a:noFill/>
                          </a:ln>
                          <a:solidFill>
                            <a:schemeClr val="tx1"/>
                          </a:solidFill>
                          <a:effectLst/>
                          <a:latin typeface="Arial" charset="0"/>
                          <a:ea typeface="굴림" pitchFamily="50" charset="-127"/>
                        </a:rPr>
                        <a:t>  </a:t>
                      </a:r>
                      <a:r>
                        <a:rPr kumimoji="1" lang="en-US" altLang="ko-KR" sz="1000" b="0" i="0" u="none" strike="noStrike" cap="none" normalizeH="0" baseline="0" dirty="0" err="1" smtClean="0">
                          <a:ln>
                            <a:noFill/>
                          </a:ln>
                          <a:solidFill>
                            <a:schemeClr val="tx1"/>
                          </a:solidFill>
                          <a:effectLst/>
                          <a:latin typeface="Arial" charset="0"/>
                          <a:ea typeface="굴림" pitchFamily="50" charset="-127"/>
                        </a:rPr>
                        <a:t>Taxmann</a:t>
                      </a:r>
                      <a:endParaRPr kumimoji="1" lang="en-US" altLang="ko-KR" sz="1000" b="0" i="0" u="none" strike="noStrike" cap="none" normalizeH="0" baseline="0" dirty="0" smtClean="0">
                        <a:ln>
                          <a:noFill/>
                        </a:ln>
                        <a:solidFill>
                          <a:schemeClr val="tx1"/>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r>
                        <a:rPr kumimoji="1" lang="en-US" altLang="ko-KR" sz="1000" b="0" i="0" u="none" strike="noStrike" cap="none" normalizeH="0" baseline="0" dirty="0" smtClean="0">
                          <a:ln>
                            <a:noFill/>
                          </a:ln>
                          <a:solidFill>
                            <a:schemeClr val="tx1"/>
                          </a:solidFill>
                          <a:effectLst/>
                          <a:latin typeface="Arial" charset="0"/>
                          <a:ea typeface="굴림" pitchFamily="50" charset="-127"/>
                        </a:rPr>
                        <a:t>  BNA International</a:t>
                      </a:r>
                      <a:endParaRPr kumimoji="1" lang="en-GB" altLang="ko-KR" sz="1000" b="1" i="0" u="none" strike="noStrike" cap="none" normalizeH="0" baseline="0" dirty="0" smtClean="0">
                        <a:ln>
                          <a:noFill/>
                        </a:ln>
                        <a:solidFill>
                          <a:srgbClr val="FF0000"/>
                        </a:solidFill>
                        <a:effectLst/>
                        <a:latin typeface="Arial" charset="0"/>
                        <a:ea typeface="굴림" pitchFamily="50" charset="-127"/>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530" name="Group 314"/>
          <p:cNvGraphicFramePr>
            <a:graphicFrameLocks noGrp="1"/>
          </p:cNvGraphicFramePr>
          <p:nvPr/>
        </p:nvGraphicFramePr>
        <p:xfrm>
          <a:off x="571480" y="6429388"/>
          <a:ext cx="5903913" cy="1950720"/>
        </p:xfrm>
        <a:graphic>
          <a:graphicData uri="http://schemas.openxmlformats.org/drawingml/2006/table">
            <a:tbl>
              <a:tblPr/>
              <a:tblGrid>
                <a:gridCol w="5903913"/>
              </a:tblGrid>
              <a:tr h="120005">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000" b="1" i="0" u="none" strike="noStrike" cap="none" normalizeH="0" baseline="0" dirty="0" smtClean="0">
                          <a:ln>
                            <a:noFill/>
                          </a:ln>
                          <a:solidFill>
                            <a:schemeClr val="tx1"/>
                          </a:solidFill>
                          <a:effectLst/>
                          <a:latin typeface="Arial" charset="0"/>
                          <a:ea typeface="굴림" pitchFamily="50" charset="-127"/>
                        </a:rPr>
                        <a:t>Sponsors List </a:t>
                      </a:r>
                      <a:r>
                        <a:rPr kumimoji="1" lang="en-US" altLang="ko-KR" sz="1000" b="0" i="0" u="none" strike="noStrike" cap="none" normalizeH="0" baseline="0" dirty="0" smtClean="0">
                          <a:ln>
                            <a:noFill/>
                          </a:ln>
                          <a:solidFill>
                            <a:schemeClr val="tx1"/>
                          </a:solidFill>
                          <a:effectLst/>
                          <a:latin typeface="Arial" charset="0"/>
                          <a:ea typeface="굴림" pitchFamily="50" charset="-127"/>
                        </a:rPr>
                        <a:t>(proposed, not yet confirmed)</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5945">
                <a:tc>
                  <a:txBody>
                    <a:bodyPr/>
                    <a:lstStyle/>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r>
                        <a:rPr kumimoji="1" lang="en-US" altLang="ko-KR" sz="1000" b="0" i="0" u="none" strike="noStrike" cap="none" normalizeH="0" baseline="0" dirty="0" smtClean="0">
                          <a:ln>
                            <a:noFill/>
                          </a:ln>
                          <a:solidFill>
                            <a:schemeClr val="tx1"/>
                          </a:solidFill>
                          <a:effectLst/>
                          <a:latin typeface="Arial" charset="0"/>
                          <a:ea typeface="굴림" pitchFamily="50" charset="-127"/>
                        </a:rPr>
                        <a:t>  Korea Chamber of Commerce and Industry (KCCI)</a:t>
                      </a: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r>
                        <a:rPr kumimoji="1" lang="en-US" altLang="ko-KR" sz="1000" b="0" i="0" u="none" strike="noStrike" cap="none" normalizeH="0" baseline="0" dirty="0" smtClean="0">
                          <a:ln>
                            <a:noFill/>
                          </a:ln>
                          <a:solidFill>
                            <a:schemeClr val="tx1"/>
                          </a:solidFill>
                          <a:effectLst/>
                          <a:latin typeface="Arial" charset="0"/>
                          <a:ea typeface="굴림" pitchFamily="50" charset="-127"/>
                        </a:rPr>
                        <a:t>  American Chamber of Commerce Korea (AMCHAM)</a:t>
                      </a: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r>
                        <a:rPr kumimoji="1" lang="en-US" altLang="ko-KR" sz="1000" b="0" i="0" u="none" strike="noStrike" cap="none" normalizeH="0" baseline="0" dirty="0" smtClean="0">
                          <a:ln>
                            <a:noFill/>
                          </a:ln>
                          <a:solidFill>
                            <a:schemeClr val="tx1"/>
                          </a:solidFill>
                          <a:effectLst/>
                          <a:latin typeface="Arial" charset="0"/>
                          <a:ea typeface="굴림" pitchFamily="50" charset="-127"/>
                        </a:rPr>
                        <a:t>  European Union Chamber of Commerce Korea (EUCCK)</a:t>
                      </a: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r>
                        <a:rPr kumimoji="1" lang="en-US" altLang="ko-KR" sz="1000" b="0" i="0" u="none" strike="noStrike" cap="none" normalizeH="0" baseline="0" dirty="0" smtClean="0">
                          <a:ln>
                            <a:noFill/>
                          </a:ln>
                          <a:solidFill>
                            <a:schemeClr val="tx1"/>
                          </a:solidFill>
                          <a:effectLst/>
                          <a:latin typeface="Arial" charset="0"/>
                          <a:ea typeface="굴림" pitchFamily="50" charset="-127"/>
                        </a:rPr>
                        <a:t>  Korean Institute of Certified Public accountants (KICPA)</a:t>
                      </a: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r>
                        <a:rPr kumimoji="1" lang="en-US" altLang="ko-KR" sz="1000" b="0" i="0" u="none" strike="noStrike" cap="none" normalizeH="0" baseline="0" dirty="0" smtClean="0">
                          <a:ln>
                            <a:noFill/>
                          </a:ln>
                          <a:solidFill>
                            <a:schemeClr val="tx1"/>
                          </a:solidFill>
                          <a:effectLst/>
                          <a:latin typeface="Arial" charset="0"/>
                          <a:ea typeface="굴림" pitchFamily="50" charset="-127"/>
                        </a:rPr>
                        <a:t>  Korean Association of Certified Tax Accountants (KACTA)</a:t>
                      </a: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r>
                        <a:rPr kumimoji="1" lang="en-US" altLang="ko-KR" sz="1000" b="0" i="0" u="none" strike="noStrike" cap="none" normalizeH="0" baseline="0" dirty="0" smtClean="0">
                          <a:ln>
                            <a:noFill/>
                          </a:ln>
                          <a:solidFill>
                            <a:schemeClr val="tx1"/>
                          </a:solidFill>
                          <a:effectLst/>
                          <a:latin typeface="Arial" charset="0"/>
                          <a:ea typeface="굴림" pitchFamily="50" charset="-127"/>
                        </a:rPr>
                        <a:t>  Japanese Tax Study Association</a:t>
                      </a: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r>
                        <a:rPr kumimoji="1" lang="en-US" altLang="ko-KR" sz="1000" b="0" i="0" u="none" strike="noStrike" cap="none" normalizeH="0" baseline="0" dirty="0" smtClean="0">
                          <a:ln>
                            <a:noFill/>
                          </a:ln>
                          <a:solidFill>
                            <a:schemeClr val="tx1"/>
                          </a:solidFill>
                          <a:effectLst/>
                          <a:latin typeface="Arial" charset="0"/>
                          <a:ea typeface="굴림" pitchFamily="50" charset="-127"/>
                        </a:rPr>
                        <a:t>  Samsung Electronics, LG Electronics, POSCO, Samsung Tesco, STX</a:t>
                      </a: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r>
                        <a:rPr kumimoji="1" lang="en-US" altLang="ko-KR" sz="1000" b="0" i="0" u="none" strike="noStrike" cap="none" normalizeH="0" baseline="0" dirty="0" smtClean="0">
                          <a:ln>
                            <a:noFill/>
                          </a:ln>
                          <a:solidFill>
                            <a:schemeClr val="tx1"/>
                          </a:solidFill>
                          <a:effectLst/>
                          <a:latin typeface="Arial" charset="0"/>
                          <a:ea typeface="굴림" pitchFamily="50" charset="-127"/>
                        </a:rPr>
                        <a:t>  </a:t>
                      </a:r>
                      <a:r>
                        <a:rPr kumimoji="1" lang="en-US" altLang="ko-KR" sz="1000" b="0" i="0" u="none" strike="noStrike" cap="none" normalizeH="0" baseline="0" dirty="0" err="1" smtClean="0">
                          <a:ln>
                            <a:noFill/>
                          </a:ln>
                          <a:solidFill>
                            <a:schemeClr val="tx1"/>
                          </a:solidFill>
                          <a:effectLst/>
                          <a:latin typeface="Arial" charset="0"/>
                          <a:ea typeface="굴림" pitchFamily="50" charset="-127"/>
                        </a:rPr>
                        <a:t>Samil</a:t>
                      </a:r>
                      <a:r>
                        <a:rPr kumimoji="1" lang="en-US" altLang="ko-KR" sz="1000" b="0" i="0" u="none" strike="noStrike" cap="none" normalizeH="0" baseline="0" dirty="0" smtClean="0">
                          <a:ln>
                            <a:noFill/>
                          </a:ln>
                          <a:solidFill>
                            <a:schemeClr val="tx1"/>
                          </a:solidFill>
                          <a:effectLst/>
                          <a:latin typeface="Arial" charset="0"/>
                          <a:ea typeface="굴림" pitchFamily="50" charset="-127"/>
                        </a:rPr>
                        <a:t> PricewaterhouseCoopers, E</a:t>
                      </a:r>
                      <a:r>
                        <a:rPr kumimoji="1" lang="en-US" altLang="ko-KR" sz="900" b="0" i="0" u="none" strike="noStrike" cap="none" normalizeH="0" baseline="0" dirty="0" smtClean="0">
                          <a:ln>
                            <a:noFill/>
                          </a:ln>
                          <a:solidFill>
                            <a:schemeClr val="tx1"/>
                          </a:solidFill>
                          <a:effectLst/>
                          <a:latin typeface="Arial" charset="0"/>
                          <a:ea typeface="굴림" pitchFamily="50" charset="-127"/>
                        </a:rPr>
                        <a:t>RNST</a:t>
                      </a:r>
                      <a:r>
                        <a:rPr kumimoji="1" lang="en-US" altLang="ko-KR" sz="1000" b="0" i="0" u="none" strike="noStrike" cap="none" normalizeH="0" baseline="0" dirty="0" smtClean="0">
                          <a:ln>
                            <a:noFill/>
                          </a:ln>
                          <a:solidFill>
                            <a:schemeClr val="tx1"/>
                          </a:solidFill>
                          <a:effectLst/>
                          <a:latin typeface="Arial" charset="0"/>
                          <a:ea typeface="굴림" pitchFamily="50" charset="-127"/>
                        </a:rPr>
                        <a:t>&amp;Y</a:t>
                      </a:r>
                      <a:r>
                        <a:rPr kumimoji="1" lang="en-US" altLang="ko-KR" sz="900" b="0" i="0" u="none" strike="noStrike" cap="none" normalizeH="0" baseline="0" dirty="0" smtClean="0">
                          <a:ln>
                            <a:noFill/>
                          </a:ln>
                          <a:solidFill>
                            <a:schemeClr val="tx1"/>
                          </a:solidFill>
                          <a:effectLst/>
                          <a:latin typeface="Arial" charset="0"/>
                          <a:ea typeface="굴림" pitchFamily="50" charset="-127"/>
                        </a:rPr>
                        <a:t>OUNG</a:t>
                      </a:r>
                      <a:r>
                        <a:rPr kumimoji="1" lang="en-US" altLang="ko-KR" sz="1000" b="0" i="0" u="none" strike="noStrike" cap="none" normalizeH="0" baseline="0" dirty="0" smtClean="0">
                          <a:ln>
                            <a:noFill/>
                          </a:ln>
                          <a:solidFill>
                            <a:schemeClr val="tx1"/>
                          </a:solidFill>
                          <a:effectLst/>
                          <a:latin typeface="Arial" charset="0"/>
                          <a:ea typeface="굴림" pitchFamily="50" charset="-127"/>
                        </a:rPr>
                        <a:t>, Deloitte, KPMG </a:t>
                      </a:r>
                      <a:endParaRPr kumimoji="1" lang="en-US" altLang="ko-KR" sz="1000" b="0" i="0" u="none" strike="noStrike" cap="none" normalizeH="0" baseline="0" dirty="0" smtClean="0">
                        <a:ln>
                          <a:noFill/>
                        </a:ln>
                        <a:solidFill>
                          <a:srgbClr val="FF0000"/>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r>
                        <a:rPr kumimoji="1" lang="en-US" altLang="ko-KR" sz="1000" b="0" i="0" u="none" strike="noStrike" cap="none" normalizeH="0" baseline="0" dirty="0" smtClean="0">
                          <a:ln>
                            <a:noFill/>
                          </a:ln>
                          <a:solidFill>
                            <a:srgbClr val="FF0000"/>
                          </a:solidFill>
                          <a:effectLst/>
                          <a:latin typeface="Arial" charset="0"/>
                          <a:ea typeface="굴림" pitchFamily="50" charset="-127"/>
                        </a:rPr>
                        <a:t>  </a:t>
                      </a:r>
                      <a:r>
                        <a:rPr kumimoji="1" lang="en-US" altLang="ko-KR" sz="1000" b="0" i="0" u="none" strike="noStrike" cap="none" normalizeH="0" baseline="0" dirty="0" smtClean="0">
                          <a:ln>
                            <a:noFill/>
                          </a:ln>
                          <a:solidFill>
                            <a:schemeClr val="tx1"/>
                          </a:solidFill>
                          <a:effectLst/>
                          <a:latin typeface="Arial" charset="0"/>
                          <a:ea typeface="굴림" pitchFamily="50" charset="-127"/>
                        </a:rPr>
                        <a:t>Kim &amp; Chang, </a:t>
                      </a:r>
                      <a:r>
                        <a:rPr kumimoji="1" lang="en-US" altLang="ko-KR" sz="1000" b="0" i="0" u="none" strike="noStrike" cap="none" normalizeH="0" baseline="0" dirty="0" err="1" smtClean="0">
                          <a:ln>
                            <a:noFill/>
                          </a:ln>
                          <a:solidFill>
                            <a:schemeClr val="tx1"/>
                          </a:solidFill>
                          <a:effectLst/>
                          <a:latin typeface="Arial" charset="0"/>
                          <a:ea typeface="굴림" pitchFamily="50" charset="-127"/>
                        </a:rPr>
                        <a:t>Yulchon</a:t>
                      </a:r>
                      <a:r>
                        <a:rPr kumimoji="1" lang="en-US" altLang="ko-KR" sz="1000" b="0" i="0" u="none" strike="noStrike" cap="none" normalizeH="0" baseline="0" dirty="0" smtClean="0">
                          <a:ln>
                            <a:noFill/>
                          </a:ln>
                          <a:solidFill>
                            <a:schemeClr val="tx1"/>
                          </a:solidFill>
                          <a:effectLst/>
                          <a:latin typeface="Arial" charset="0"/>
                          <a:ea typeface="굴림" pitchFamily="50" charset="-127"/>
                        </a:rPr>
                        <a:t>, </a:t>
                      </a:r>
                      <a:r>
                        <a:rPr kumimoji="1" lang="en-US" altLang="ko-KR" sz="1000" b="0" i="0" u="none" strike="noStrike" cap="none" normalizeH="0" baseline="0" dirty="0" err="1" smtClean="0">
                          <a:ln>
                            <a:noFill/>
                          </a:ln>
                          <a:solidFill>
                            <a:schemeClr val="tx1"/>
                          </a:solidFill>
                          <a:effectLst/>
                          <a:latin typeface="Arial" charset="0"/>
                          <a:ea typeface="굴림" pitchFamily="50" charset="-127"/>
                        </a:rPr>
                        <a:t>Bae</a:t>
                      </a:r>
                      <a:r>
                        <a:rPr kumimoji="1" lang="en-US" altLang="ko-KR" sz="1000" b="0" i="0" u="none" strike="noStrike" cap="none" normalizeH="0" baseline="0" dirty="0" smtClean="0">
                          <a:ln>
                            <a:noFill/>
                          </a:ln>
                          <a:solidFill>
                            <a:schemeClr val="tx1"/>
                          </a:solidFill>
                          <a:effectLst/>
                          <a:latin typeface="Arial" charset="0"/>
                          <a:ea typeface="굴림" pitchFamily="50" charset="-127"/>
                        </a:rPr>
                        <a:t> Kim &amp; Lee, Shin &amp; Kim, Lee &amp; </a:t>
                      </a:r>
                      <a:r>
                        <a:rPr kumimoji="1" lang="en-US" altLang="ko-KR" sz="1000" b="0" i="0" u="none" strike="noStrike" cap="none" normalizeH="0" baseline="0" dirty="0" err="1" smtClean="0">
                          <a:ln>
                            <a:noFill/>
                          </a:ln>
                          <a:solidFill>
                            <a:schemeClr val="tx1"/>
                          </a:solidFill>
                          <a:effectLst/>
                          <a:latin typeface="Arial" charset="0"/>
                          <a:ea typeface="굴림" pitchFamily="50" charset="-127"/>
                        </a:rPr>
                        <a:t>Ko</a:t>
                      </a:r>
                      <a:endParaRPr kumimoji="1" lang="en-GB" altLang="ko-KR" sz="1000" b="0" i="0" u="none" strike="noStrike" cap="none" normalizeH="0" baseline="0" dirty="0" smtClean="0">
                        <a:ln>
                          <a:noFill/>
                        </a:ln>
                        <a:solidFill>
                          <a:schemeClr val="tx1"/>
                        </a:solidFill>
                        <a:effectLst/>
                        <a:latin typeface="Arial" charset="0"/>
                        <a:ea typeface="굴림" pitchFamily="50" charset="-127"/>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 name="Picture 11" descr="ifa1">
            <a:hlinkClick r:id="rId3"/>
          </p:cNvPr>
          <p:cNvPicPr>
            <a:picLocks noChangeAspect="1" noChangeArrowheads="1"/>
          </p:cNvPicPr>
          <p:nvPr/>
        </p:nvPicPr>
        <p:blipFill>
          <a:blip r:embed="rId4" cstate="print">
            <a:clrChange>
              <a:clrFrom>
                <a:srgbClr val="FFFFFF"/>
              </a:clrFrom>
              <a:clrTo>
                <a:srgbClr val="FFFFFF">
                  <a:alpha val="0"/>
                </a:srgbClr>
              </a:clrTo>
            </a:clrChange>
            <a:lum bright="-100000" contrast="-100000"/>
            <a:grayscl/>
            <a:biLevel thresh="50000"/>
          </a:blip>
          <a:srcRect/>
          <a:stretch>
            <a:fillRect/>
          </a:stretch>
        </p:blipFill>
        <p:spPr bwMode="auto">
          <a:xfrm flipV="1">
            <a:off x="3957099" y="8786842"/>
            <a:ext cx="329157" cy="285752"/>
          </a:xfrm>
          <a:prstGeom prst="rect">
            <a:avLst/>
          </a:prstGeom>
          <a:noFill/>
          <a:ln w="9525">
            <a:noFill/>
            <a:miter lim="800000"/>
            <a:headEnd/>
            <a:tailEnd/>
          </a:ln>
        </p:spPr>
      </p:pic>
      <p:sp>
        <p:nvSpPr>
          <p:cNvPr id="11" name="TextBox 10"/>
          <p:cNvSpPr txBox="1"/>
          <p:nvPr/>
        </p:nvSpPr>
        <p:spPr>
          <a:xfrm>
            <a:off x="4214818" y="8786842"/>
            <a:ext cx="2608150" cy="307777"/>
          </a:xfrm>
          <a:prstGeom prst="rect">
            <a:avLst/>
          </a:prstGeom>
          <a:noFill/>
        </p:spPr>
        <p:txBody>
          <a:bodyPr wrap="none" rtlCol="0">
            <a:spAutoFit/>
          </a:bodyPr>
          <a:lstStyle/>
          <a:p>
            <a:r>
              <a:rPr lang="en-US" altLang="ko-KR" sz="1400" dirty="0" smtClean="0">
                <a:latin typeface="Times New Roman" pitchFamily="18" charset="0"/>
                <a:cs typeface="Times New Roman" pitchFamily="18" charset="0"/>
              </a:rPr>
              <a:t>International Fiscal Association</a:t>
            </a:r>
            <a:endParaRPr lang="ko-KR" alt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8913" y="639763"/>
            <a:ext cx="1965325" cy="290512"/>
          </a:xfrm>
          <a:prstGeom prst="rect">
            <a:avLst/>
          </a:prstGeom>
          <a:noFill/>
          <a:ln w="9525" algn="ctr">
            <a:noFill/>
            <a:miter lim="800000"/>
            <a:headEnd/>
            <a:tailEnd/>
          </a:ln>
        </p:spPr>
        <p:txBody>
          <a:bodyPr wrap="none">
            <a:spAutoFit/>
          </a:bodyPr>
          <a:lstStyle/>
          <a:p>
            <a:r>
              <a:rPr lang="en-GB" altLang="ko-KR"/>
              <a:t>REGISTRATION FORM</a:t>
            </a:r>
          </a:p>
        </p:txBody>
      </p:sp>
      <p:sp>
        <p:nvSpPr>
          <p:cNvPr id="8195" name="Text Box 3"/>
          <p:cNvSpPr txBox="1">
            <a:spLocks noChangeArrowheads="1"/>
          </p:cNvSpPr>
          <p:nvPr/>
        </p:nvSpPr>
        <p:spPr bwMode="auto">
          <a:xfrm>
            <a:off x="111148" y="2071670"/>
            <a:ext cx="6604000" cy="246221"/>
          </a:xfrm>
          <a:prstGeom prst="rect">
            <a:avLst/>
          </a:prstGeom>
          <a:noFill/>
          <a:ln w="9525" algn="ctr">
            <a:noFill/>
            <a:miter lim="800000"/>
            <a:headEnd/>
            <a:tailEnd/>
          </a:ln>
        </p:spPr>
        <p:txBody>
          <a:bodyPr>
            <a:spAutoFit/>
          </a:bodyPr>
          <a:lstStyle/>
          <a:p>
            <a:r>
              <a:rPr lang="en-GB" altLang="ko-KR" sz="1000" b="0" dirty="0" smtClean="0"/>
              <a:t> (</a:t>
            </a:r>
            <a:r>
              <a:rPr lang="en-GB" altLang="ko-KR" sz="1000" b="0" dirty="0"/>
              <a:t>Please type or print in block letters and check appropriate </a:t>
            </a:r>
            <a:r>
              <a:rPr lang="en-GB" altLang="ko-KR" sz="1000" b="0" dirty="0" smtClean="0"/>
              <a:t>boxes)</a:t>
            </a:r>
            <a:endParaRPr lang="en-GB" altLang="ko-KR" sz="1000" b="0" dirty="0"/>
          </a:p>
        </p:txBody>
      </p:sp>
      <p:graphicFrame>
        <p:nvGraphicFramePr>
          <p:cNvPr id="19460" name="Group 4"/>
          <p:cNvGraphicFramePr>
            <a:graphicFrameLocks noGrp="1"/>
          </p:cNvGraphicFramePr>
          <p:nvPr/>
        </p:nvGraphicFramePr>
        <p:xfrm>
          <a:off x="141288" y="2357422"/>
          <a:ext cx="6669087" cy="1981200"/>
        </p:xfrm>
        <a:graphic>
          <a:graphicData uri="http://schemas.openxmlformats.org/drawingml/2006/table">
            <a:tbl>
              <a:tblPr/>
              <a:tblGrid>
                <a:gridCol w="695325"/>
                <a:gridCol w="182562"/>
                <a:gridCol w="233363"/>
                <a:gridCol w="663575"/>
                <a:gridCol w="288925"/>
                <a:gridCol w="254000"/>
                <a:gridCol w="249237"/>
                <a:gridCol w="288925"/>
                <a:gridCol w="479425"/>
                <a:gridCol w="182563"/>
                <a:gridCol w="849312"/>
                <a:gridCol w="182563"/>
                <a:gridCol w="182562"/>
                <a:gridCol w="355600"/>
                <a:gridCol w="469900"/>
                <a:gridCol w="182563"/>
                <a:gridCol w="928687"/>
              </a:tblGrid>
              <a:tr h="0">
                <a:tc gridSpan="17">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1" i="0" u="none" strike="noStrike" cap="none" normalizeH="0" baseline="0" dirty="0" smtClean="0">
                          <a:ln>
                            <a:noFill/>
                          </a:ln>
                          <a:solidFill>
                            <a:schemeClr val="tx2"/>
                          </a:solidFill>
                          <a:effectLst/>
                          <a:latin typeface="Arial" charset="0"/>
                          <a:ea typeface="굴림" pitchFamily="50" charset="-127"/>
                        </a:rPr>
                        <a:t>Name of Participant</a:t>
                      </a:r>
                      <a:r>
                        <a:rPr kumimoji="1" lang="en-GB" altLang="ko-KR" sz="1000" b="0" i="0" u="none" strike="noStrike" cap="none" normalizeH="0" baseline="0" dirty="0" smtClean="0">
                          <a:ln>
                            <a:noFill/>
                          </a:ln>
                          <a:solidFill>
                            <a:schemeClr val="tx2"/>
                          </a:solidFill>
                          <a:effectLst/>
                          <a:latin typeface="Arial" charset="0"/>
                          <a:ea typeface="굴림" pitchFamily="50" charset="-127"/>
                        </a:rPr>
                        <a:t>:   </a:t>
                      </a:r>
                      <a:r>
                        <a:rPr kumimoji="1" lang="en-GB" altLang="ko-KR" sz="1000" b="0" i="0" u="none" strike="noStrike" cap="none" normalizeH="0" baseline="0" dirty="0" smtClean="0">
                          <a:ln>
                            <a:noFill/>
                          </a:ln>
                          <a:solidFill>
                            <a:schemeClr val="tx2"/>
                          </a:solidFill>
                          <a:effectLst/>
                          <a:latin typeface="Arial" charset="0"/>
                          <a:ea typeface="굴림" pitchFamily="50" charset="-127"/>
                          <a:sym typeface="Symbol" pitchFamily="18" charset="2"/>
                        </a:rPr>
                        <a:t> Prof.    Dr.    Mr.    Ms.</a:t>
                      </a:r>
                    </a:p>
                  </a:txBody>
                  <a:tcPr horzOverflow="overflow">
                    <a:lnL cap="flat">
                      <a:noFill/>
                    </a:lnL>
                    <a:lnR cap="flat">
                      <a:noFill/>
                    </a:lnR>
                    <a:lnT cap="flat">
                      <a:noFill/>
                    </a:lnT>
                    <a:lnB>
                      <a:noFill/>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144463">
                <a:tc gridSpan="3">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1" i="0" u="none" strike="noStrike" cap="none" normalizeH="0" baseline="0" smtClean="0">
                          <a:ln>
                            <a:noFill/>
                          </a:ln>
                          <a:solidFill>
                            <a:schemeClr val="tx2"/>
                          </a:solidFill>
                          <a:effectLst/>
                          <a:latin typeface="Arial" charset="0"/>
                          <a:ea typeface="굴림" pitchFamily="50" charset="-127"/>
                          <a:sym typeface="Symbol" pitchFamily="18" charset="2"/>
                        </a:rPr>
                        <a:t>Family name:</a:t>
                      </a:r>
                    </a:p>
                  </a:txBody>
                  <a:tcPr horzOverflow="overflow">
                    <a:lnL cap="flat">
                      <a:noFill/>
                    </a:lnL>
                    <a:lnR>
                      <a:noFill/>
                    </a:lnR>
                    <a:lnT>
                      <a:noFill/>
                    </a:lnT>
                    <a:lnB>
                      <a:noFill/>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gridSpan="4">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굴림" pitchFamily="50" charset="-127"/>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0" i="0" u="none" strike="noStrike" cap="none" normalizeH="0" baseline="0" smtClean="0">
                          <a:ln>
                            <a:noFill/>
                          </a:ln>
                          <a:solidFill>
                            <a:schemeClr val="tx2"/>
                          </a:solidFill>
                          <a:effectLst/>
                          <a:latin typeface="Arial" charset="0"/>
                          <a:ea typeface="굴림" pitchFamily="50" charset="-127"/>
                          <a:sym typeface="Symbol" pitchFamily="18" charset="2"/>
                        </a:rPr>
                        <a:t>First name</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굴림" pitchFamily="50" charset="-127"/>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0" i="0" u="none" strike="noStrike" cap="none" normalizeH="0" baseline="0" smtClean="0">
                          <a:ln>
                            <a:noFill/>
                          </a:ln>
                          <a:solidFill>
                            <a:schemeClr val="tx2"/>
                          </a:solidFill>
                          <a:effectLst/>
                          <a:latin typeface="Arial" charset="0"/>
                          <a:ea typeface="굴림" pitchFamily="50" charset="-127"/>
                          <a:sym typeface="Symbol" pitchFamily="18" charset="2"/>
                        </a:rPr>
                        <a:t>Middle initial</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100" b="0" i="0" u="none" strike="noStrike" cap="none" normalizeH="0" baseline="0" smtClean="0">
                        <a:ln>
                          <a:noFill/>
                        </a:ln>
                        <a:solidFill>
                          <a:schemeClr val="tx1"/>
                        </a:solidFill>
                        <a:effectLst/>
                        <a:latin typeface="굴림" pitchFamily="50" charset="-127"/>
                        <a:ea typeface="굴림" pitchFamily="50" charset="-127"/>
                      </a:endParaRP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42875">
                <a:tc gridSpan="4">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1" i="0" u="none" strike="noStrike" cap="none" normalizeH="0" baseline="0" smtClean="0">
                          <a:ln>
                            <a:noFill/>
                          </a:ln>
                          <a:solidFill>
                            <a:schemeClr val="tx2"/>
                          </a:solidFill>
                          <a:effectLst/>
                          <a:latin typeface="Arial" charset="0"/>
                          <a:ea typeface="굴림" pitchFamily="50" charset="-127"/>
                          <a:sym typeface="Symbol" pitchFamily="18" charset="2"/>
                        </a:rPr>
                        <a:t>Company/Organisation:</a:t>
                      </a:r>
                    </a:p>
                  </a:txBody>
                  <a:tcPr horzOverflow="overflow">
                    <a:lnL cap="flat">
                      <a:noFill/>
                    </a:lnL>
                    <a:lnR>
                      <a:noFill/>
                    </a:lnR>
                    <a:lnT>
                      <a:noFill/>
                    </a:lnT>
                    <a:lnB>
                      <a:noFill/>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13">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000" b="0" i="0" u="none" strike="noStrike" cap="none" normalizeH="0" baseline="0" dirty="0" smtClean="0">
                        <a:ln>
                          <a:noFill/>
                        </a:ln>
                        <a:solidFill>
                          <a:schemeClr val="tx1"/>
                        </a:solidFill>
                        <a:effectLst/>
                        <a:latin typeface="Arial" charset="0"/>
                        <a:ea typeface="굴림" pitchFamily="50" charset="-127"/>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144463">
                <a:tc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1" i="0" u="none" strike="noStrike" cap="none" normalizeH="0" baseline="0" smtClean="0">
                          <a:ln>
                            <a:noFill/>
                          </a:ln>
                          <a:solidFill>
                            <a:schemeClr val="tx2"/>
                          </a:solidFill>
                          <a:effectLst/>
                          <a:latin typeface="Arial" charset="0"/>
                          <a:ea typeface="굴림" pitchFamily="50" charset="-127"/>
                          <a:sym typeface="Symbol" pitchFamily="18" charset="2"/>
                        </a:rPr>
                        <a:t>Position:</a:t>
                      </a:r>
                    </a:p>
                  </a:txBody>
                  <a:tcPr horzOverflow="overflow">
                    <a:lnL cap="flat">
                      <a:noFill/>
                    </a:lnL>
                    <a:lnR>
                      <a:noFill/>
                    </a:lnR>
                    <a:lnT>
                      <a:noFill/>
                    </a:lnT>
                    <a:lnB>
                      <a:noFill/>
                    </a:lnB>
                    <a:lnTlToBr>
                      <a:noFill/>
                    </a:lnTlToBr>
                    <a:lnBlToTr>
                      <a:noFill/>
                    </a:lnBlToTr>
                    <a:noFill/>
                  </a:tcPr>
                </a:tc>
                <a:tc hMerge="1">
                  <a:txBody>
                    <a:bodyPr/>
                    <a:lstStyle/>
                    <a:p>
                      <a:pPr latinLnBrk="1"/>
                      <a:endParaRPr lang="ko-KR" altLang="en-US"/>
                    </a:p>
                  </a:txBody>
                  <a:tcPr/>
                </a:tc>
                <a:tc gridSpan="15">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굴림" pitchFamily="50" charset="-127"/>
                      </a:endParaRP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144463">
                <a:tc gridSpan="5">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1" i="0" u="none" strike="noStrike" cap="none" normalizeH="0" baseline="0" dirty="0" smtClean="0">
                          <a:ln>
                            <a:noFill/>
                          </a:ln>
                          <a:solidFill>
                            <a:schemeClr val="tx2"/>
                          </a:solidFill>
                          <a:effectLst/>
                          <a:latin typeface="Arial" charset="0"/>
                          <a:ea typeface="굴림" pitchFamily="50" charset="-127"/>
                          <a:sym typeface="Symbol" pitchFamily="18" charset="2"/>
                        </a:rPr>
                        <a:t>Address:</a:t>
                      </a:r>
                      <a:r>
                        <a:rPr kumimoji="1" lang="en-GB" altLang="ko-KR" sz="1000" b="0" i="0" u="none" strike="noStrike" cap="none" normalizeH="0" baseline="0" dirty="0" smtClean="0">
                          <a:ln>
                            <a:noFill/>
                          </a:ln>
                          <a:solidFill>
                            <a:schemeClr val="tx2"/>
                          </a:solidFill>
                          <a:effectLst/>
                          <a:latin typeface="Arial" charset="0"/>
                          <a:ea typeface="굴림" pitchFamily="50" charset="-127"/>
                          <a:sym typeface="Symbol" pitchFamily="18" charset="2"/>
                        </a:rPr>
                        <a:t>   Office   Home</a:t>
                      </a:r>
                    </a:p>
                  </a:txBody>
                  <a:tcPr horzOverflow="overflow">
                    <a:lnL cap="flat">
                      <a:noFill/>
                    </a:lnL>
                    <a:lnR>
                      <a:noFill/>
                    </a:lnR>
                    <a:lnT>
                      <a:noFill/>
                    </a:lnT>
                    <a:lnB>
                      <a:noFill/>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12">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굴림" pitchFamily="50" charset="-127"/>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144463">
                <a:tc gridSpan="17">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000" b="1" i="0" u="none" strike="noStrike" cap="none" normalizeH="0" baseline="0" dirty="0" smtClean="0">
                        <a:ln>
                          <a:noFill/>
                        </a:ln>
                        <a:solidFill>
                          <a:schemeClr val="tx2"/>
                        </a:solidFill>
                        <a:effectLst/>
                        <a:latin typeface="Arial" charset="0"/>
                        <a:ea typeface="굴림" pitchFamily="50" charset="-127"/>
                        <a:sym typeface="Symbol" pitchFamily="18" charset="2"/>
                      </a:endParaRPr>
                    </a:p>
                  </a:txBody>
                  <a:tcPr horzOverflow="overflow">
                    <a:lnL cap="flat">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142875">
                <a:tc gridSpan="6">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000" b="1" i="0" u="none" strike="noStrike" cap="none" normalizeH="0" baseline="0" dirty="0" smtClean="0">
                        <a:ln>
                          <a:noFill/>
                        </a:ln>
                        <a:solidFill>
                          <a:schemeClr val="tx2"/>
                        </a:solidFill>
                        <a:effectLst/>
                        <a:latin typeface="Arial" charset="0"/>
                        <a:ea typeface="굴림" pitchFamily="50" charset="-127"/>
                        <a:sym typeface="Symbol" pitchFamily="18" charset="2"/>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0" i="0" u="none" strike="noStrike" cap="none" normalizeH="0" baseline="0" smtClean="0">
                          <a:ln>
                            <a:noFill/>
                          </a:ln>
                          <a:solidFill>
                            <a:schemeClr val="tx1"/>
                          </a:solidFill>
                          <a:effectLst/>
                          <a:latin typeface="Arial" charset="0"/>
                          <a:ea typeface="굴림" pitchFamily="50" charset="-127"/>
                        </a:rPr>
                        <a:t>Postal code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굴림" pitchFamily="50" charset="-127"/>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0" i="0" u="none" strike="noStrike" cap="none" normalizeH="0" baseline="0" smtClean="0">
                          <a:ln>
                            <a:noFill/>
                          </a:ln>
                          <a:solidFill>
                            <a:schemeClr val="tx1"/>
                          </a:solidFill>
                          <a:effectLst/>
                          <a:latin typeface="Arial" charset="0"/>
                          <a:ea typeface="굴림" pitchFamily="50" charset="-127"/>
                        </a:rPr>
                        <a:t>Country</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100" b="0" i="0" u="none" strike="noStrike" cap="none" normalizeH="0" baseline="0" smtClean="0">
                        <a:ln>
                          <a:noFill/>
                        </a:ln>
                        <a:solidFill>
                          <a:schemeClr val="tx1"/>
                        </a:solidFill>
                        <a:effectLst/>
                        <a:latin typeface="굴림" pitchFamily="50" charset="-127"/>
                        <a:ea typeface="굴림" pitchFamily="50" charset="-127"/>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r>
              <a:tr h="144463">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0" i="0" u="none" strike="noStrike" cap="none" normalizeH="0" baseline="0" dirty="0" smtClean="0">
                          <a:ln>
                            <a:noFill/>
                          </a:ln>
                          <a:solidFill>
                            <a:schemeClr val="tx2"/>
                          </a:solidFill>
                          <a:effectLst/>
                          <a:latin typeface="Arial" charset="0"/>
                          <a:ea typeface="굴림" pitchFamily="50" charset="-127"/>
                          <a:sym typeface="Symbol" pitchFamily="18" charset="2"/>
                        </a:rPr>
                        <a:t>Phone: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000" b="0" i="0" u="none" strike="noStrike" cap="none" normalizeH="0" baseline="0" dirty="0" smtClean="0">
                        <a:ln>
                          <a:noFill/>
                        </a:ln>
                        <a:solidFill>
                          <a:schemeClr val="tx1"/>
                        </a:solidFill>
                        <a:effectLst/>
                        <a:latin typeface="Arial" charset="0"/>
                        <a:ea typeface="굴림" pitchFamily="50" charset="-127"/>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0" i="0" u="none" strike="noStrike" cap="none" normalizeH="0" baseline="0" dirty="0" smtClean="0">
                          <a:ln>
                            <a:noFill/>
                          </a:ln>
                          <a:solidFill>
                            <a:schemeClr val="tx1"/>
                          </a:solidFill>
                          <a:effectLst/>
                          <a:latin typeface="Arial" charset="0"/>
                          <a:ea typeface="굴림" pitchFamily="50" charset="-127"/>
                        </a:rPr>
                        <a:t>Fax:</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gridSpan="3">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000" b="0" i="0" u="none" strike="noStrike" cap="none" normalizeH="0" baseline="0" dirty="0" smtClean="0">
                        <a:ln>
                          <a:noFill/>
                        </a:ln>
                        <a:solidFill>
                          <a:schemeClr val="tx1"/>
                        </a:solidFill>
                        <a:effectLst/>
                        <a:latin typeface="Arial" charset="0"/>
                        <a:ea typeface="굴림" pitchFamily="50" charset="-127"/>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0" i="0" u="none" strike="noStrike" cap="none" normalizeH="0" baseline="0" smtClean="0">
                          <a:ln>
                            <a:noFill/>
                          </a:ln>
                          <a:solidFill>
                            <a:schemeClr val="tx1"/>
                          </a:solidFill>
                          <a:effectLst/>
                          <a:latin typeface="Arial" charset="0"/>
                          <a:ea typeface="굴림" pitchFamily="50" charset="-127"/>
                        </a:rPr>
                        <a:t>E-mail: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000" b="0" i="0" u="none" strike="noStrike" cap="none" normalizeH="0" baseline="0" dirty="0" smtClean="0">
                        <a:ln>
                          <a:noFill/>
                        </a:ln>
                        <a:solidFill>
                          <a:schemeClr val="tx1"/>
                        </a:solidFill>
                        <a:effectLst/>
                        <a:latin typeface="굴림" pitchFamily="50" charset="-127"/>
                        <a:ea typeface="굴림" pitchFamily="50" charset="-127"/>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r>
            </a:tbl>
          </a:graphicData>
        </a:graphic>
      </p:graphicFrame>
      <p:sp>
        <p:nvSpPr>
          <p:cNvPr id="8229" name="Text Box 54"/>
          <p:cNvSpPr txBox="1">
            <a:spLocks noChangeArrowheads="1"/>
          </p:cNvSpPr>
          <p:nvPr/>
        </p:nvSpPr>
        <p:spPr bwMode="auto">
          <a:xfrm>
            <a:off x="115888" y="4357686"/>
            <a:ext cx="6742112" cy="2246769"/>
          </a:xfrm>
          <a:prstGeom prst="rect">
            <a:avLst/>
          </a:prstGeom>
          <a:noFill/>
          <a:ln w="9525" algn="ctr">
            <a:noFill/>
            <a:miter lim="800000"/>
            <a:headEnd/>
            <a:tailEnd/>
          </a:ln>
        </p:spPr>
        <p:txBody>
          <a:bodyPr>
            <a:spAutoFit/>
          </a:bodyPr>
          <a:lstStyle/>
          <a:p>
            <a:pPr>
              <a:spcBef>
                <a:spcPct val="10000"/>
              </a:spcBef>
              <a:spcAft>
                <a:spcPct val="10000"/>
              </a:spcAft>
            </a:pPr>
            <a:r>
              <a:rPr lang="en-GB" altLang="ko-KR" sz="1000" dirty="0"/>
              <a:t>Membership:</a:t>
            </a:r>
          </a:p>
          <a:p>
            <a:pPr>
              <a:spcBef>
                <a:spcPct val="10000"/>
              </a:spcBef>
              <a:spcAft>
                <a:spcPct val="10000"/>
              </a:spcAft>
              <a:buFont typeface="Symbol" pitchFamily="18" charset="2"/>
              <a:buChar char=""/>
            </a:pPr>
            <a:r>
              <a:rPr lang="en-GB" altLang="ko-KR" sz="1000" b="0" dirty="0">
                <a:sym typeface="Symbol" pitchFamily="18" charset="2"/>
              </a:rPr>
              <a:t> IFA Member		Membership number:</a:t>
            </a:r>
          </a:p>
          <a:p>
            <a:pPr>
              <a:spcBef>
                <a:spcPct val="10000"/>
              </a:spcBef>
              <a:spcAft>
                <a:spcPct val="10000"/>
              </a:spcAft>
              <a:buFont typeface="Symbol" pitchFamily="18" charset="2"/>
              <a:buChar char=""/>
            </a:pPr>
            <a:r>
              <a:rPr lang="en-GB" altLang="ko-KR" sz="1000" b="0" dirty="0">
                <a:sym typeface="Symbol" pitchFamily="18" charset="2"/>
              </a:rPr>
              <a:t> Non-Member	To apply for membership, please go to </a:t>
            </a:r>
            <a:r>
              <a:rPr lang="en-GB" altLang="ko-KR" sz="1000" b="0" u="sng" dirty="0">
                <a:sym typeface="Symbol" pitchFamily="18" charset="2"/>
                <a:hlinkClick r:id="rId2"/>
              </a:rPr>
              <a:t>www.ifa.nl</a:t>
            </a:r>
            <a:r>
              <a:rPr lang="en-GB" altLang="ko-KR" sz="1000" b="0" dirty="0">
                <a:sym typeface="Symbol" pitchFamily="18" charset="2"/>
              </a:rPr>
              <a:t> or </a:t>
            </a:r>
            <a:r>
              <a:rPr lang="en-GB" altLang="ko-KR" sz="1000" b="0" dirty="0">
                <a:sym typeface="Symbol" pitchFamily="18" charset="2"/>
                <a:hlinkClick r:id="rId3"/>
              </a:rPr>
              <a:t>www.ifakorea.org</a:t>
            </a:r>
            <a:r>
              <a:rPr lang="en-GB" altLang="ko-KR" sz="1000" b="0" dirty="0">
                <a:sym typeface="Symbol" pitchFamily="18" charset="2"/>
              </a:rPr>
              <a:t> </a:t>
            </a:r>
            <a:endParaRPr lang="en-GB" altLang="ko-KR" sz="1000" dirty="0">
              <a:solidFill>
                <a:schemeClr val="tx1"/>
              </a:solidFill>
              <a:sym typeface="Symbol" pitchFamily="18" charset="2"/>
            </a:endParaRPr>
          </a:p>
          <a:p>
            <a:pPr>
              <a:spcBef>
                <a:spcPct val="10000"/>
              </a:spcBef>
              <a:spcAft>
                <a:spcPct val="10000"/>
              </a:spcAft>
              <a:buFont typeface="Symbol" pitchFamily="18" charset="2"/>
              <a:buNone/>
            </a:pPr>
            <a:r>
              <a:rPr lang="en-GB" altLang="ko-KR" sz="1000" dirty="0">
                <a:solidFill>
                  <a:schemeClr val="tx1"/>
                </a:solidFill>
                <a:sym typeface="Symbol" pitchFamily="18" charset="2"/>
              </a:rPr>
              <a:t>Contact details during the IFA Tax Conference: </a:t>
            </a:r>
            <a:r>
              <a:rPr lang="en-GB" altLang="ko-KR" sz="1000" b="0" dirty="0">
                <a:solidFill>
                  <a:schemeClr val="tx1"/>
                </a:solidFill>
                <a:sym typeface="Symbol" pitchFamily="18" charset="2"/>
              </a:rPr>
              <a:t>I can be contacted by E-mail and / or Mobile phone:</a:t>
            </a:r>
          </a:p>
          <a:p>
            <a:pPr>
              <a:spcBef>
                <a:spcPct val="10000"/>
              </a:spcBef>
              <a:spcAft>
                <a:spcPct val="10000"/>
              </a:spcAft>
              <a:buFont typeface="Symbol" pitchFamily="18" charset="2"/>
              <a:buNone/>
            </a:pPr>
            <a:r>
              <a:rPr lang="en-GB" altLang="ko-KR" sz="1000" b="0" dirty="0">
                <a:solidFill>
                  <a:schemeClr val="tx1"/>
                </a:solidFill>
                <a:sym typeface="Symbol" pitchFamily="18" charset="2"/>
              </a:rPr>
              <a:t>E-mail address:</a:t>
            </a:r>
            <a:r>
              <a:rPr lang="en-GB" altLang="ko-KR" sz="1000" dirty="0">
                <a:solidFill>
                  <a:schemeClr val="tx1"/>
                </a:solidFill>
                <a:sym typeface="Symbol" pitchFamily="18" charset="2"/>
              </a:rPr>
              <a:t> </a:t>
            </a:r>
            <a:r>
              <a:rPr lang="en-GB" altLang="ko-KR" sz="1000" b="0" dirty="0">
                <a:solidFill>
                  <a:schemeClr val="tx1"/>
                </a:solidFill>
                <a:sym typeface="Symbol" pitchFamily="18" charset="2"/>
              </a:rPr>
              <a:t>_____________________________Mobile phone number: ___________________</a:t>
            </a:r>
          </a:p>
          <a:p>
            <a:pPr>
              <a:spcBef>
                <a:spcPct val="10000"/>
              </a:spcBef>
              <a:spcAft>
                <a:spcPct val="10000"/>
              </a:spcAft>
              <a:buFont typeface="Symbol" pitchFamily="18" charset="2"/>
              <a:buNone/>
            </a:pPr>
            <a:r>
              <a:rPr lang="en-GB" altLang="ko-KR" sz="1000" dirty="0">
                <a:solidFill>
                  <a:schemeClr val="tx1"/>
                </a:solidFill>
                <a:sym typeface="Symbol" pitchFamily="18" charset="2"/>
              </a:rPr>
              <a:t>Name of Accompanying Persons, if any:</a:t>
            </a:r>
          </a:p>
          <a:p>
            <a:pPr>
              <a:spcBef>
                <a:spcPct val="10000"/>
              </a:spcBef>
              <a:spcAft>
                <a:spcPct val="10000"/>
              </a:spcAft>
              <a:buFont typeface="Symbol" pitchFamily="18" charset="2"/>
              <a:buNone/>
            </a:pPr>
            <a:r>
              <a:rPr lang="en-GB" altLang="ko-KR" sz="1000" b="0" dirty="0">
                <a:solidFill>
                  <a:schemeClr val="tx1"/>
                </a:solidFill>
                <a:sym typeface="Symbol" pitchFamily="18" charset="2"/>
              </a:rPr>
              <a:t>An accompanying person is a participant’s spouse, partner, child or other personal relation who does not have a business or scientific interest in the Conference.                                        Cultural Event Participation</a:t>
            </a:r>
          </a:p>
          <a:p>
            <a:pPr>
              <a:spcBef>
                <a:spcPct val="10000"/>
              </a:spcBef>
              <a:spcAft>
                <a:spcPct val="10000"/>
              </a:spcAft>
              <a:buFont typeface="Symbol" pitchFamily="18" charset="2"/>
              <a:buChar char=""/>
            </a:pPr>
            <a:r>
              <a:rPr lang="en-GB" altLang="ko-KR" sz="1000" b="0" dirty="0">
                <a:sym typeface="Symbol" pitchFamily="18" charset="2"/>
              </a:rPr>
              <a:t> Mr.   </a:t>
            </a:r>
            <a:r>
              <a:rPr lang="en-GB" altLang="ko-KR" sz="1000" dirty="0">
                <a:sym typeface="Symbol" pitchFamily="18" charset="2"/>
              </a:rPr>
              <a:t> </a:t>
            </a:r>
            <a:r>
              <a:rPr lang="en-GB" altLang="ko-KR" sz="1000" b="0" dirty="0">
                <a:sym typeface="Symbol" pitchFamily="18" charset="2"/>
              </a:rPr>
              <a:t>Ms.    Family name _________________  First name ___________________</a:t>
            </a:r>
          </a:p>
          <a:p>
            <a:pPr>
              <a:spcBef>
                <a:spcPct val="10000"/>
              </a:spcBef>
              <a:spcAft>
                <a:spcPct val="10000"/>
              </a:spcAft>
              <a:buFont typeface="Symbol" pitchFamily="18" charset="2"/>
              <a:buChar char=""/>
            </a:pPr>
            <a:r>
              <a:rPr lang="en-GB" altLang="ko-KR" sz="1000" b="0" dirty="0">
                <a:sym typeface="Symbol" pitchFamily="18" charset="2"/>
              </a:rPr>
              <a:t> Mr.    Ms.    Family name _________________  First name ___________________</a:t>
            </a:r>
            <a:r>
              <a:rPr lang="en-GB" altLang="ko-KR" sz="1000" dirty="0">
                <a:sym typeface="Symbol" pitchFamily="18" charset="2"/>
              </a:rPr>
              <a:t> </a:t>
            </a:r>
          </a:p>
          <a:p>
            <a:pPr>
              <a:spcBef>
                <a:spcPct val="10000"/>
              </a:spcBef>
              <a:spcAft>
                <a:spcPct val="10000"/>
              </a:spcAft>
              <a:buFont typeface="Symbol" pitchFamily="18" charset="2"/>
              <a:buNone/>
            </a:pPr>
            <a:endParaRPr lang="en-GB" altLang="ko-KR" sz="1000" dirty="0" smtClean="0">
              <a:solidFill>
                <a:schemeClr val="tx1"/>
              </a:solidFill>
              <a:sym typeface="Symbol" pitchFamily="18" charset="2"/>
            </a:endParaRPr>
          </a:p>
          <a:p>
            <a:pPr>
              <a:spcBef>
                <a:spcPct val="10000"/>
              </a:spcBef>
              <a:spcAft>
                <a:spcPct val="10000"/>
              </a:spcAft>
              <a:buFont typeface="Symbol" pitchFamily="18" charset="2"/>
              <a:buNone/>
            </a:pPr>
            <a:r>
              <a:rPr lang="en-GB" altLang="ko-KR" sz="1000" dirty="0" smtClean="0">
                <a:solidFill>
                  <a:schemeClr val="tx1"/>
                </a:solidFill>
                <a:sym typeface="Symbol" pitchFamily="18" charset="2"/>
              </a:rPr>
              <a:t>Registration Fees:</a:t>
            </a:r>
            <a:endParaRPr lang="en-GB" altLang="ko-KR" sz="1000" dirty="0">
              <a:solidFill>
                <a:schemeClr val="tx1"/>
              </a:solidFill>
              <a:sym typeface="Symbol" pitchFamily="18" charset="2"/>
            </a:endParaRPr>
          </a:p>
        </p:txBody>
      </p:sp>
      <p:graphicFrame>
        <p:nvGraphicFramePr>
          <p:cNvPr id="19511" name="Group 55"/>
          <p:cNvGraphicFramePr>
            <a:graphicFrameLocks noGrp="1"/>
          </p:cNvGraphicFramePr>
          <p:nvPr/>
        </p:nvGraphicFramePr>
        <p:xfrm>
          <a:off x="3500438" y="4500562"/>
          <a:ext cx="1439862" cy="259080"/>
        </p:xfrm>
        <a:graphic>
          <a:graphicData uri="http://schemas.openxmlformats.org/drawingml/2006/table">
            <a:tbl>
              <a:tblPr/>
              <a:tblGrid>
                <a:gridCol w="287337"/>
                <a:gridCol w="288925"/>
                <a:gridCol w="287338"/>
                <a:gridCol w="288925"/>
                <a:gridCol w="287337"/>
              </a:tblGrid>
              <a:tr h="142876">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100" b="0" i="0" u="none" strike="noStrike" cap="none" normalizeH="0" baseline="0" dirty="0" smtClean="0">
                        <a:ln>
                          <a:noFill/>
                        </a:ln>
                        <a:solidFill>
                          <a:schemeClr val="tx1"/>
                        </a:solidFill>
                        <a:effectLst/>
                        <a:latin typeface="굴림" pitchFamily="50" charset="-127"/>
                        <a:ea typeface="굴림" pitchFamily="50"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100" b="0" i="0" u="none" strike="noStrike" cap="none" normalizeH="0" baseline="0" smtClean="0">
                        <a:ln>
                          <a:noFill/>
                        </a:ln>
                        <a:solidFill>
                          <a:schemeClr val="tx1"/>
                        </a:solidFill>
                        <a:effectLst/>
                        <a:latin typeface="굴림" pitchFamily="50" charset="-127"/>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100" b="0" i="0" u="none" strike="noStrike" cap="none" normalizeH="0" baseline="0" smtClean="0">
                        <a:ln>
                          <a:noFill/>
                        </a:ln>
                        <a:solidFill>
                          <a:schemeClr val="tx1"/>
                        </a:solidFill>
                        <a:effectLst/>
                        <a:latin typeface="굴림" pitchFamily="50" charset="-127"/>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100" b="0" i="0" u="none" strike="noStrike" cap="none" normalizeH="0" baseline="0" dirty="0" smtClean="0">
                        <a:ln>
                          <a:noFill/>
                        </a:ln>
                        <a:solidFill>
                          <a:schemeClr val="tx1"/>
                        </a:solidFill>
                        <a:effectLst/>
                        <a:latin typeface="굴림" pitchFamily="50" charset="-127"/>
                        <a:ea typeface="굴림" pitchFamily="50" charset="-127"/>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100" b="0" i="0" u="none" strike="noStrike" cap="none" normalizeH="0" baseline="0" dirty="0" smtClean="0">
                        <a:ln>
                          <a:noFill/>
                        </a:ln>
                        <a:solidFill>
                          <a:schemeClr val="tx1"/>
                        </a:solidFill>
                        <a:effectLst/>
                        <a:latin typeface="굴림" pitchFamily="50" charset="-127"/>
                        <a:ea typeface="굴림" pitchFamily="50" charset="-127"/>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44" name="Text Box 70"/>
          <p:cNvSpPr txBox="1">
            <a:spLocks noChangeArrowheads="1"/>
          </p:cNvSpPr>
          <p:nvPr/>
        </p:nvSpPr>
        <p:spPr bwMode="auto">
          <a:xfrm>
            <a:off x="115912" y="7715272"/>
            <a:ext cx="6742112" cy="828675"/>
          </a:xfrm>
          <a:prstGeom prst="rect">
            <a:avLst/>
          </a:prstGeom>
          <a:noFill/>
          <a:ln w="9525" algn="ctr">
            <a:noFill/>
            <a:miter lim="800000"/>
            <a:headEnd/>
            <a:tailEnd/>
          </a:ln>
        </p:spPr>
        <p:txBody>
          <a:bodyPr>
            <a:spAutoFit/>
          </a:bodyPr>
          <a:lstStyle/>
          <a:p>
            <a:pPr>
              <a:spcBef>
                <a:spcPct val="10000"/>
              </a:spcBef>
              <a:spcAft>
                <a:spcPct val="10000"/>
              </a:spcAft>
            </a:pPr>
            <a:r>
              <a:rPr lang="en-GB" altLang="ko-KR" sz="1000" b="0" dirty="0">
                <a:sym typeface="Symbol" pitchFamily="18" charset="2"/>
              </a:rPr>
              <a:t> I agree:  I do not agree:</a:t>
            </a:r>
          </a:p>
          <a:p>
            <a:pPr>
              <a:spcBef>
                <a:spcPct val="10000"/>
              </a:spcBef>
              <a:spcAft>
                <a:spcPct val="10000"/>
              </a:spcAft>
              <a:buFont typeface="Symbol" pitchFamily="18" charset="2"/>
              <a:buNone/>
            </a:pPr>
            <a:r>
              <a:rPr lang="en-GB" altLang="ko-KR" sz="1000" b="0" dirty="0">
                <a:sym typeface="Symbol" pitchFamily="18" charset="2"/>
              </a:rPr>
              <a:t>That my personal details be published in the List of Participants for the Tax Conference.</a:t>
            </a:r>
          </a:p>
          <a:p>
            <a:pPr>
              <a:spcBef>
                <a:spcPct val="10000"/>
              </a:spcBef>
              <a:spcAft>
                <a:spcPct val="10000"/>
              </a:spcAft>
              <a:buFont typeface="Symbol" pitchFamily="18" charset="2"/>
              <a:buNone/>
            </a:pPr>
            <a:r>
              <a:rPr lang="en-GB" altLang="ko-KR" sz="1000" b="0" dirty="0">
                <a:sym typeface="Symbol" pitchFamily="18" charset="2"/>
              </a:rPr>
              <a:t>During the Congress the List of Participants will be made available to participants.  Sponsors and third parties organising events may be supplied with List of Participants before the Conference</a:t>
            </a:r>
            <a:r>
              <a:rPr lang="en-GB" altLang="ko-KR" b="0" dirty="0">
                <a:sym typeface="Symbol" pitchFamily="18" charset="2"/>
              </a:rPr>
              <a:t>.</a:t>
            </a:r>
          </a:p>
        </p:txBody>
      </p:sp>
      <p:graphicFrame>
        <p:nvGraphicFramePr>
          <p:cNvPr id="19573" name="Group 117"/>
          <p:cNvGraphicFramePr>
            <a:graphicFrameLocks noGrp="1"/>
          </p:cNvGraphicFramePr>
          <p:nvPr/>
        </p:nvGraphicFramePr>
        <p:xfrm>
          <a:off x="1262072" y="6643702"/>
          <a:ext cx="3524250" cy="1036320"/>
        </p:xfrm>
        <a:graphic>
          <a:graphicData uri="http://schemas.openxmlformats.org/drawingml/2006/table">
            <a:tbl>
              <a:tblPr/>
              <a:tblGrid>
                <a:gridCol w="1719262"/>
                <a:gridCol w="1804988"/>
              </a:tblGrid>
              <a:tr h="184898">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GB" altLang="ko-KR" sz="1000" b="0" i="0" u="none" strike="noStrike" cap="none" normalizeH="0" baseline="0" dirty="0" smtClean="0">
                          <a:ln>
                            <a:noFill/>
                          </a:ln>
                          <a:solidFill>
                            <a:schemeClr val="tx1"/>
                          </a:solidFill>
                          <a:effectLst/>
                          <a:latin typeface="Arial" charset="0"/>
                          <a:ea typeface="굴림" pitchFamily="50" charset="-127"/>
                        </a:rPr>
                        <a:t>Category</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GB" altLang="ko-KR" sz="1000" b="0" i="0" u="none" strike="noStrike" cap="none" normalizeH="0" baseline="0" dirty="0" smtClean="0">
                          <a:ln>
                            <a:noFill/>
                          </a:ln>
                          <a:solidFill>
                            <a:schemeClr val="tx1"/>
                          </a:solidFill>
                          <a:effectLst/>
                          <a:latin typeface="Arial" charset="0"/>
                          <a:ea typeface="굴림" pitchFamily="50" charset="-127"/>
                        </a:rPr>
                        <a:t>By 18 May 2010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460">
                <a:tc>
                  <a:txBody>
                    <a:bodyPr/>
                    <a:lstStyle/>
                    <a:p>
                      <a:pPr marL="0" marR="0" lvl="0" indent="0" algn="l" defTabSz="914400" rtl="0" eaLnBrk="1" fontAlgn="base" latinLnBrk="1" hangingPunct="1">
                        <a:lnSpc>
                          <a:spcPct val="100000"/>
                        </a:lnSpc>
                        <a:spcBef>
                          <a:spcPct val="20000"/>
                        </a:spcBef>
                        <a:spcAft>
                          <a:spcPct val="0"/>
                        </a:spcAft>
                        <a:buClrTx/>
                        <a:buSzTx/>
                        <a:buFont typeface="Symbol" pitchFamily="18" charset="2"/>
                        <a:buChar char=""/>
                        <a:tabLst/>
                      </a:pPr>
                      <a:r>
                        <a:rPr kumimoji="1" lang="en-GB" altLang="ko-KR" sz="1000" b="0" i="0" u="none" strike="noStrike" cap="none" normalizeH="0" baseline="0" smtClean="0">
                          <a:ln>
                            <a:noFill/>
                          </a:ln>
                          <a:solidFill>
                            <a:schemeClr val="tx2"/>
                          </a:solidFill>
                          <a:effectLst/>
                          <a:latin typeface="Arial" charset="0"/>
                          <a:ea typeface="굴림" pitchFamily="50" charset="-127"/>
                          <a:sym typeface="Symbol" pitchFamily="18" charset="2"/>
                        </a:rPr>
                        <a:t> Participant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0" i="0" u="none" strike="noStrike" cap="none" normalizeH="0" baseline="0" dirty="0" smtClean="0">
                          <a:ln>
                            <a:noFill/>
                          </a:ln>
                          <a:solidFill>
                            <a:schemeClr val="tx1"/>
                          </a:solidFill>
                          <a:effectLst/>
                          <a:latin typeface="Arial" charset="0"/>
                          <a:ea typeface="굴림" pitchFamily="50" charset="-127"/>
                        </a:rPr>
                        <a:t>US$300, Euro225 or KRW300,000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460">
                <a:tc>
                  <a:txBody>
                    <a:bodyPr/>
                    <a:lstStyle/>
                    <a:p>
                      <a:pPr marL="0" marR="0" lvl="0" indent="0" algn="l" defTabSz="914400" rtl="0" eaLnBrk="1" fontAlgn="base" latinLnBrk="1" hangingPunct="1">
                        <a:lnSpc>
                          <a:spcPct val="100000"/>
                        </a:lnSpc>
                        <a:spcBef>
                          <a:spcPct val="20000"/>
                        </a:spcBef>
                        <a:spcAft>
                          <a:spcPct val="0"/>
                        </a:spcAft>
                        <a:buClrTx/>
                        <a:buSzTx/>
                        <a:buFont typeface="Symbol" pitchFamily="18" charset="2"/>
                        <a:buChar char=""/>
                        <a:tabLst/>
                      </a:pPr>
                      <a:r>
                        <a:rPr kumimoji="1" lang="en-GB" altLang="ko-KR" sz="1000" b="0" i="0" u="none" strike="noStrike" cap="none" normalizeH="0" baseline="0" dirty="0" smtClean="0">
                          <a:ln>
                            <a:noFill/>
                          </a:ln>
                          <a:solidFill>
                            <a:schemeClr val="tx2"/>
                          </a:solidFill>
                          <a:effectLst/>
                          <a:latin typeface="Arial" charset="0"/>
                          <a:ea typeface="굴림" pitchFamily="50" charset="-127"/>
                          <a:sym typeface="Symbol" pitchFamily="18" charset="2"/>
                        </a:rPr>
                        <a:t> Accompanying Person</a:t>
                      </a:r>
                      <a:endParaRPr kumimoji="1" lang="en-GB" altLang="ko-KR" sz="1000" b="0" i="0" u="none" strike="noStrike" cap="none" normalizeH="0" baseline="0" dirty="0" smtClean="0">
                        <a:ln>
                          <a:noFill/>
                        </a:ln>
                        <a:solidFill>
                          <a:schemeClr val="tx1"/>
                        </a:solidFill>
                        <a:effectLst/>
                        <a:latin typeface="Arial" charset="0"/>
                        <a:ea typeface="굴림" pitchFamily="50"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0" i="0" u="none" strike="noStrike" cap="none" normalizeH="0" baseline="0" dirty="0" smtClean="0">
                          <a:ln>
                            <a:noFill/>
                          </a:ln>
                          <a:solidFill>
                            <a:schemeClr val="tx1"/>
                          </a:solidFill>
                          <a:effectLst/>
                          <a:latin typeface="Arial" charset="0"/>
                          <a:ea typeface="굴림" pitchFamily="50" charset="-127"/>
                        </a:rPr>
                        <a:t>US$200, Euro150 or KRW200,000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9555" name="Group 99"/>
          <p:cNvGraphicFramePr>
            <a:graphicFrameLocks noGrp="1"/>
          </p:cNvGraphicFramePr>
          <p:nvPr/>
        </p:nvGraphicFramePr>
        <p:xfrm>
          <a:off x="115888" y="855663"/>
          <a:ext cx="6626225" cy="1158240"/>
        </p:xfrm>
        <a:graphic>
          <a:graphicData uri="http://schemas.openxmlformats.org/drawingml/2006/table">
            <a:tbl>
              <a:tblPr/>
              <a:tblGrid>
                <a:gridCol w="6626225"/>
              </a:tblGrid>
              <a:tr h="792163">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GB" altLang="ko-KR" sz="1000" b="0" i="0" u="none" strike="noStrike" cap="none" normalizeH="0" baseline="0" dirty="0" smtClean="0">
                          <a:ln>
                            <a:noFill/>
                          </a:ln>
                          <a:solidFill>
                            <a:schemeClr val="tx2"/>
                          </a:solidFill>
                          <a:effectLst/>
                          <a:latin typeface="굴림" pitchFamily="50" charset="-127"/>
                          <a:ea typeface="굴림" pitchFamily="50" charset="-127"/>
                        </a:rPr>
                        <a:t>We highly recommend completing the ONLINE REGISTRATION form through the Conference website </a:t>
                      </a:r>
                      <a:r>
                        <a:rPr kumimoji="1" lang="en-GB" altLang="ko-KR" sz="1000" b="0" i="0" u="none" strike="noStrike" cap="none" normalizeH="0" baseline="0" dirty="0" smtClean="0">
                          <a:ln>
                            <a:noFill/>
                          </a:ln>
                          <a:solidFill>
                            <a:schemeClr val="tx1"/>
                          </a:solidFill>
                          <a:effectLst/>
                          <a:latin typeface="굴림" pitchFamily="50" charset="-127"/>
                          <a:ea typeface="굴림" pitchFamily="50" charset="-127"/>
                          <a:hlinkClick r:id="rId3"/>
                        </a:rPr>
                        <a:t>www.ifakorea.org</a:t>
                      </a:r>
                      <a:r>
                        <a:rPr kumimoji="1" lang="en-GB" altLang="ko-KR" sz="1000" b="0" i="0" u="none" strike="noStrike" cap="none" normalizeH="0" baseline="0" dirty="0" smtClean="0">
                          <a:ln>
                            <a:noFill/>
                          </a:ln>
                          <a:solidFill>
                            <a:schemeClr val="tx1"/>
                          </a:solidFill>
                          <a:effectLst/>
                          <a:latin typeface="굴림" pitchFamily="50" charset="-127"/>
                          <a:ea typeface="굴림" pitchFamily="50" charset="-127"/>
                        </a:rPr>
                        <a:t>.  If you do not register online, please complete one form per participant, </a:t>
                      </a:r>
                      <a:r>
                        <a:rPr kumimoji="1" lang="en-US" altLang="ko-KR" sz="1000" b="0" i="0" u="none" strike="noStrike" cap="none" normalizeH="0" baseline="0" dirty="0" smtClean="0">
                          <a:ln>
                            <a:noFill/>
                          </a:ln>
                          <a:solidFill>
                            <a:schemeClr val="tx1"/>
                          </a:solidFill>
                          <a:effectLst/>
                          <a:latin typeface="굴림" pitchFamily="50" charset="-127"/>
                          <a:ea typeface="굴림" pitchFamily="50" charset="-127"/>
                        </a:rPr>
                        <a:t>and</a:t>
                      </a:r>
                      <a:r>
                        <a:rPr kumimoji="1" lang="en-GB" altLang="ko-KR" sz="1000" b="0" i="0" u="none" strike="noStrike" cap="none" normalizeH="0" baseline="0" dirty="0" smtClean="0">
                          <a:ln>
                            <a:noFill/>
                          </a:ln>
                          <a:solidFill>
                            <a:schemeClr val="tx1"/>
                          </a:solidFill>
                          <a:effectLst/>
                          <a:latin typeface="굴림" pitchFamily="50" charset="-127"/>
                          <a:ea typeface="굴림" pitchFamily="50" charset="-127"/>
                        </a:rPr>
                        <a:t> return to:</a:t>
                      </a:r>
                    </a:p>
                    <a:p>
                      <a:pPr marL="0" marR="0" lvl="0" indent="0" algn="l" defTabSz="914400" rtl="0" eaLnBrk="1" fontAlgn="base" latinLnBrk="1" hangingPunct="1">
                        <a:lnSpc>
                          <a:spcPct val="100000"/>
                        </a:lnSpc>
                        <a:spcBef>
                          <a:spcPct val="0"/>
                        </a:spcBef>
                        <a:spcAft>
                          <a:spcPct val="0"/>
                        </a:spcAft>
                        <a:buClrTx/>
                        <a:buSzTx/>
                        <a:buFontTx/>
                        <a:buNone/>
                        <a:tabLst/>
                      </a:pPr>
                      <a:endParaRPr kumimoji="1" lang="en-GB" altLang="ko-KR" sz="1000" b="0" i="0" u="none" strike="noStrike" cap="none" normalizeH="0" baseline="0" dirty="0" smtClean="0">
                        <a:ln>
                          <a:noFill/>
                        </a:ln>
                        <a:solidFill>
                          <a:srgbClr val="FF0000"/>
                        </a:solidFill>
                        <a:effectLst/>
                        <a:latin typeface="굴림" pitchFamily="50" charset="-127"/>
                        <a:ea typeface="굴림" pitchFamily="50" charset="-127"/>
                      </a:endParaRPr>
                    </a:p>
                    <a:p>
                      <a:pPr marL="0" marR="0" lvl="0" indent="0" algn="l" defTabSz="914400" rtl="0" eaLnBrk="1" fontAlgn="base" latinLnBrk="1" hangingPunct="1">
                        <a:lnSpc>
                          <a:spcPct val="100000"/>
                        </a:lnSpc>
                        <a:spcBef>
                          <a:spcPct val="0"/>
                        </a:spcBef>
                        <a:spcAft>
                          <a:spcPct val="0"/>
                        </a:spcAft>
                        <a:buClrTx/>
                        <a:buSzTx/>
                        <a:buFontTx/>
                        <a:buNone/>
                        <a:tabLst/>
                      </a:pPr>
                      <a:r>
                        <a:rPr kumimoji="1" lang="en-GB" altLang="ko-KR" sz="1000" b="0" i="0" u="none" strike="noStrike" cap="none" normalizeH="0" baseline="0" dirty="0" smtClean="0">
                          <a:ln>
                            <a:noFill/>
                          </a:ln>
                          <a:solidFill>
                            <a:schemeClr val="tx2"/>
                          </a:solidFill>
                          <a:effectLst/>
                          <a:latin typeface="굴림" pitchFamily="50" charset="-127"/>
                          <a:ea typeface="굴림" pitchFamily="50" charset="-127"/>
                        </a:rPr>
                        <a:t>    </a:t>
                      </a:r>
                      <a:r>
                        <a:rPr kumimoji="1" lang="en-US" altLang="ko-KR" sz="1000" b="0" i="0" u="none" strike="noStrike" cap="none" normalizeH="0" baseline="0" dirty="0" smtClean="0">
                          <a:ln>
                            <a:noFill/>
                          </a:ln>
                          <a:solidFill>
                            <a:schemeClr val="tx1"/>
                          </a:solidFill>
                          <a:effectLst/>
                          <a:latin typeface="굴림" pitchFamily="50" charset="-127"/>
                          <a:ea typeface="굴림" pitchFamily="50" charset="-127"/>
                        </a:rPr>
                        <a:t>Secretary General of IFA Korea: David Jin-Young Lee</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굴림" pitchFamily="50" charset="-127"/>
                          <a:ea typeface="굴림" pitchFamily="50" charset="-127"/>
                        </a:rPr>
                        <a:t>    </a:t>
                      </a:r>
                      <a:r>
                        <a:rPr kumimoji="1" lang="en-US" altLang="ko-KR" sz="1000" b="0" i="0" u="none" strike="noStrike" cap="none" normalizeH="0" baseline="0" dirty="0" err="1" smtClean="0">
                          <a:ln>
                            <a:noFill/>
                          </a:ln>
                          <a:solidFill>
                            <a:schemeClr val="tx1"/>
                          </a:solidFill>
                          <a:effectLst/>
                          <a:latin typeface="굴림" pitchFamily="50" charset="-127"/>
                          <a:ea typeface="굴림" pitchFamily="50" charset="-127"/>
                        </a:rPr>
                        <a:t>Samil</a:t>
                      </a:r>
                      <a:r>
                        <a:rPr kumimoji="1" lang="en-US" altLang="ko-KR" sz="1000" b="0" i="0" u="none" strike="noStrike" cap="none" normalizeH="0" baseline="0" dirty="0" smtClean="0">
                          <a:ln>
                            <a:noFill/>
                          </a:ln>
                          <a:solidFill>
                            <a:schemeClr val="tx1"/>
                          </a:solidFill>
                          <a:effectLst/>
                          <a:latin typeface="굴림" pitchFamily="50" charset="-127"/>
                          <a:ea typeface="굴림" pitchFamily="50" charset="-127"/>
                        </a:rPr>
                        <a:t> PricewaterhouseCoopers, LS </a:t>
                      </a:r>
                      <a:r>
                        <a:rPr kumimoji="1" lang="en-US" altLang="ko-KR" sz="1000" b="0" i="0" u="none" strike="noStrike" cap="none" normalizeH="0" baseline="0" dirty="0" err="1" smtClean="0">
                          <a:ln>
                            <a:noFill/>
                          </a:ln>
                          <a:solidFill>
                            <a:schemeClr val="tx1"/>
                          </a:solidFill>
                          <a:effectLst/>
                          <a:latin typeface="굴림" pitchFamily="50" charset="-127"/>
                          <a:ea typeface="굴림" pitchFamily="50" charset="-127"/>
                        </a:rPr>
                        <a:t>Yongsan</a:t>
                      </a:r>
                      <a:r>
                        <a:rPr kumimoji="1" lang="en-US" altLang="ko-KR" sz="1000" b="0" i="0" u="none" strike="noStrike" cap="none" normalizeH="0" baseline="0" dirty="0" smtClean="0">
                          <a:ln>
                            <a:noFill/>
                          </a:ln>
                          <a:solidFill>
                            <a:schemeClr val="tx1"/>
                          </a:solidFill>
                          <a:effectLst/>
                          <a:latin typeface="굴림" pitchFamily="50" charset="-127"/>
                          <a:ea typeface="굴림" pitchFamily="50" charset="-127"/>
                        </a:rPr>
                        <a:t> Tower, 15</a:t>
                      </a:r>
                      <a:r>
                        <a:rPr kumimoji="1" lang="en-US" altLang="ko-KR" sz="1000" b="0" i="0" u="none" strike="noStrike" cap="none" normalizeH="0" baseline="30000" dirty="0" smtClean="0">
                          <a:ln>
                            <a:noFill/>
                          </a:ln>
                          <a:solidFill>
                            <a:schemeClr val="tx1"/>
                          </a:solidFill>
                          <a:effectLst/>
                          <a:latin typeface="굴림" pitchFamily="50" charset="-127"/>
                          <a:ea typeface="굴림" pitchFamily="50" charset="-127"/>
                        </a:rPr>
                        <a:t>th</a:t>
                      </a:r>
                      <a:r>
                        <a:rPr kumimoji="1" lang="en-US" altLang="ko-KR" sz="1000" b="0" i="0" u="none" strike="noStrike" cap="none" normalizeH="0" baseline="0" dirty="0" smtClean="0">
                          <a:ln>
                            <a:noFill/>
                          </a:ln>
                          <a:solidFill>
                            <a:schemeClr val="tx1"/>
                          </a:solidFill>
                          <a:effectLst/>
                          <a:latin typeface="굴림" pitchFamily="50" charset="-127"/>
                          <a:ea typeface="굴림" pitchFamily="50" charset="-127"/>
                        </a:rPr>
                        <a:t> Floor</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굴림" pitchFamily="50" charset="-127"/>
                          <a:ea typeface="굴림" pitchFamily="50" charset="-127"/>
                        </a:rPr>
                        <a:t>    191, </a:t>
                      </a:r>
                      <a:r>
                        <a:rPr kumimoji="1" lang="en-US" altLang="ko-KR" sz="1000" b="0" i="0" u="none" strike="noStrike" cap="none" normalizeH="0" baseline="0" dirty="0" err="1" smtClean="0">
                          <a:ln>
                            <a:noFill/>
                          </a:ln>
                          <a:solidFill>
                            <a:schemeClr val="tx1"/>
                          </a:solidFill>
                          <a:effectLst/>
                          <a:latin typeface="굴림" pitchFamily="50" charset="-127"/>
                          <a:ea typeface="굴림" pitchFamily="50" charset="-127"/>
                        </a:rPr>
                        <a:t>Hangangro</a:t>
                      </a:r>
                      <a:r>
                        <a:rPr kumimoji="1" lang="en-US" altLang="ko-KR" sz="1000" b="0" i="0" u="none" strike="noStrike" cap="none" normalizeH="0" baseline="0" dirty="0" smtClean="0">
                          <a:ln>
                            <a:noFill/>
                          </a:ln>
                          <a:solidFill>
                            <a:schemeClr val="tx1"/>
                          </a:solidFill>
                          <a:effectLst/>
                          <a:latin typeface="굴림" pitchFamily="50" charset="-127"/>
                          <a:ea typeface="굴림" pitchFamily="50" charset="-127"/>
                        </a:rPr>
                        <a:t> 2-ga, </a:t>
                      </a:r>
                      <a:r>
                        <a:rPr kumimoji="1" lang="en-US" altLang="ko-KR" sz="1000" b="0" i="0" u="none" strike="noStrike" cap="none" normalizeH="0" baseline="0" dirty="0" err="1" smtClean="0">
                          <a:ln>
                            <a:noFill/>
                          </a:ln>
                          <a:solidFill>
                            <a:schemeClr val="tx1"/>
                          </a:solidFill>
                          <a:effectLst/>
                          <a:latin typeface="굴림" pitchFamily="50" charset="-127"/>
                          <a:ea typeface="굴림" pitchFamily="50" charset="-127"/>
                        </a:rPr>
                        <a:t>Youngsan-gu</a:t>
                      </a:r>
                      <a:r>
                        <a:rPr kumimoji="1" lang="en-US" altLang="ko-KR" sz="1000" b="0" i="0" u="none" strike="noStrike" cap="none" normalizeH="0" baseline="0" dirty="0" smtClean="0">
                          <a:ln>
                            <a:noFill/>
                          </a:ln>
                          <a:solidFill>
                            <a:schemeClr val="tx1"/>
                          </a:solidFill>
                          <a:effectLst/>
                          <a:latin typeface="굴림" pitchFamily="50" charset="-127"/>
                          <a:ea typeface="굴림" pitchFamily="50" charset="-127"/>
                        </a:rPr>
                        <a:t>, Seoul, Korea, 140-702</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굴림" pitchFamily="50" charset="-127"/>
                          <a:ea typeface="굴림" pitchFamily="50" charset="-127"/>
                        </a:rPr>
                        <a:t>    Tel(+82-2-709 0557) Fax+822 709 7977       E-</a:t>
                      </a:r>
                      <a:r>
                        <a:rPr kumimoji="1" lang="en-US" altLang="ko-KR" sz="1000" b="0" i="0" u="none" strike="noStrike" cap="none" normalizeH="0" baseline="0" dirty="0" err="1" smtClean="0">
                          <a:ln>
                            <a:noFill/>
                          </a:ln>
                          <a:solidFill>
                            <a:schemeClr val="tx1"/>
                          </a:solidFill>
                          <a:effectLst/>
                          <a:latin typeface="굴림" pitchFamily="50" charset="-127"/>
                          <a:ea typeface="굴림" pitchFamily="50" charset="-127"/>
                        </a:rPr>
                        <a:t>mail:jylee@samil.com</a:t>
                      </a:r>
                      <a:endParaRPr kumimoji="1" lang="en-GB" altLang="ko-KR" sz="1000" b="0" i="0" u="none" strike="noStrike" cap="none" normalizeH="0" baseline="0" dirty="0" smtClean="0">
                        <a:ln>
                          <a:noFill/>
                        </a:ln>
                        <a:solidFill>
                          <a:schemeClr val="tx1"/>
                        </a:solidFill>
                        <a:effectLst/>
                        <a:latin typeface="굴림" pitchFamily="50" charset="-127"/>
                        <a:ea typeface="굴림" pitchFamily="50" charset="-127"/>
                      </a:endParaRPr>
                    </a:p>
                  </a:txBody>
                  <a:tcPr horzOverflow="overflow">
                    <a:lnL cap="flat">
                      <a:noFill/>
                    </a:lnL>
                    <a:lnR cap="flat">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9567" name="Group 111"/>
          <p:cNvGraphicFramePr>
            <a:graphicFrameLocks noGrp="1"/>
          </p:cNvGraphicFramePr>
          <p:nvPr/>
        </p:nvGraphicFramePr>
        <p:xfrm>
          <a:off x="5143512" y="6072198"/>
          <a:ext cx="208280" cy="167640"/>
        </p:xfrm>
        <a:graphic>
          <a:graphicData uri="http://schemas.openxmlformats.org/drawingml/2006/table">
            <a:tbl>
              <a:tblPr/>
              <a:tblGrid>
                <a:gridCol w="208280"/>
              </a:tblGrid>
              <a:tr h="142876">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500" b="0" i="0" u="none" strike="noStrike" cap="none" normalizeH="0" baseline="0" dirty="0" smtClean="0">
                        <a:ln>
                          <a:noFill/>
                        </a:ln>
                        <a:solidFill>
                          <a:schemeClr val="tx1"/>
                        </a:solidFill>
                        <a:effectLst/>
                        <a:latin typeface="굴림" pitchFamily="50" charset="-127"/>
                        <a:ea typeface="굴림" pitchFamily="50"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85" name="Rectangle 118"/>
          <p:cNvSpPr>
            <a:spLocks noChangeArrowheads="1"/>
          </p:cNvSpPr>
          <p:nvPr/>
        </p:nvSpPr>
        <p:spPr bwMode="auto">
          <a:xfrm>
            <a:off x="188913" y="128588"/>
            <a:ext cx="4397375" cy="914400"/>
          </a:xfrm>
          <a:prstGeom prst="rect">
            <a:avLst/>
          </a:prstGeom>
          <a:noFill/>
          <a:ln w="9525">
            <a:noFill/>
            <a:miter lim="800000"/>
            <a:headEnd/>
            <a:tailEnd/>
          </a:ln>
        </p:spPr>
        <p:txBody>
          <a:bodyPr anchor="ctr">
            <a:spAutoFit/>
          </a:bodyPr>
          <a:lstStyle/>
          <a:p>
            <a:r>
              <a:rPr lang="en-US" altLang="ko-KR" sz="1600" dirty="0">
                <a:solidFill>
                  <a:srgbClr val="1C1C1C"/>
                </a:solidFill>
                <a:ea typeface="가는각진제목체" pitchFamily="18" charset="-127"/>
                <a:cs typeface="Arial" charset="0"/>
              </a:rPr>
              <a:t>China, Japan and Korea Tax Conference</a:t>
            </a:r>
          </a:p>
          <a:p>
            <a:r>
              <a:rPr lang="en-US" altLang="ko-KR" sz="1200" b="0" dirty="0">
                <a:solidFill>
                  <a:srgbClr val="1C1C1C"/>
                </a:solidFill>
                <a:latin typeface="굴림" pitchFamily="50" charset="-127"/>
                <a:ea typeface="가는각진제목체" pitchFamily="18" charset="-127"/>
                <a:cs typeface="Arial" charset="0"/>
              </a:rPr>
              <a:t>Seoul, Korea, 19-20 May 2010</a:t>
            </a:r>
          </a:p>
          <a:p>
            <a:endParaRPr lang="en-GB" altLang="ko-KR" sz="1200" b="0" dirty="0">
              <a:solidFill>
                <a:srgbClr val="1C1C1C"/>
              </a:solidFill>
              <a:latin typeface="굴림" pitchFamily="50" charset="-127"/>
              <a:ea typeface="가는각진제목체" pitchFamily="18" charset="-127"/>
              <a:cs typeface="Arial" charset="0"/>
            </a:endParaRPr>
          </a:p>
          <a:p>
            <a:endParaRPr lang="en-US" altLang="ko-KR" sz="1400" dirty="0">
              <a:solidFill>
                <a:srgbClr val="1C1C1C"/>
              </a:solidFill>
              <a:latin typeface="굴림" pitchFamily="50" charset="-127"/>
              <a:ea typeface="가는각진제목체" pitchFamily="18" charset="-127"/>
              <a:cs typeface="Arial" charset="0"/>
            </a:endParaRPr>
          </a:p>
        </p:txBody>
      </p:sp>
      <p:graphicFrame>
        <p:nvGraphicFramePr>
          <p:cNvPr id="15" name="Group 111"/>
          <p:cNvGraphicFramePr>
            <a:graphicFrameLocks noGrp="1"/>
          </p:cNvGraphicFramePr>
          <p:nvPr/>
        </p:nvGraphicFramePr>
        <p:xfrm>
          <a:off x="5143512" y="5857884"/>
          <a:ext cx="208280" cy="167640"/>
        </p:xfrm>
        <a:graphic>
          <a:graphicData uri="http://schemas.openxmlformats.org/drawingml/2006/table">
            <a:tbl>
              <a:tblPr/>
              <a:tblGrid>
                <a:gridCol w="208280"/>
              </a:tblGrid>
              <a:tr h="142876">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500" b="0" i="0" u="none" strike="noStrike" cap="none" normalizeH="0" baseline="0" dirty="0" smtClean="0">
                        <a:ln>
                          <a:noFill/>
                        </a:ln>
                        <a:solidFill>
                          <a:schemeClr val="tx1"/>
                        </a:solidFill>
                        <a:effectLst/>
                        <a:latin typeface="굴림" pitchFamily="50" charset="-127"/>
                        <a:ea typeface="굴림" pitchFamily="50" charset="-127"/>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 name="Picture 11" descr="ifa1">
            <a:hlinkClick r:id="rId4"/>
          </p:cNvPr>
          <p:cNvPicPr>
            <a:picLocks noChangeAspect="1" noChangeArrowheads="1"/>
          </p:cNvPicPr>
          <p:nvPr/>
        </p:nvPicPr>
        <p:blipFill>
          <a:blip r:embed="rId5" cstate="print">
            <a:clrChange>
              <a:clrFrom>
                <a:srgbClr val="FFFFFF"/>
              </a:clrFrom>
              <a:clrTo>
                <a:srgbClr val="FFFFFF">
                  <a:alpha val="0"/>
                </a:srgbClr>
              </a:clrTo>
            </a:clrChange>
            <a:lum bright="-100000" contrast="-100000"/>
            <a:grayscl/>
            <a:biLevel thresh="50000"/>
          </a:blip>
          <a:srcRect/>
          <a:stretch>
            <a:fillRect/>
          </a:stretch>
        </p:blipFill>
        <p:spPr bwMode="auto">
          <a:xfrm flipV="1">
            <a:off x="3957099" y="8786842"/>
            <a:ext cx="329157" cy="285752"/>
          </a:xfrm>
          <a:prstGeom prst="rect">
            <a:avLst/>
          </a:prstGeom>
          <a:noFill/>
          <a:ln w="9525">
            <a:noFill/>
            <a:miter lim="800000"/>
            <a:headEnd/>
            <a:tailEnd/>
          </a:ln>
        </p:spPr>
      </p:pic>
      <p:sp>
        <p:nvSpPr>
          <p:cNvPr id="17" name="TextBox 16"/>
          <p:cNvSpPr txBox="1"/>
          <p:nvPr/>
        </p:nvSpPr>
        <p:spPr>
          <a:xfrm>
            <a:off x="4214818" y="8786842"/>
            <a:ext cx="2608150" cy="307777"/>
          </a:xfrm>
          <a:prstGeom prst="rect">
            <a:avLst/>
          </a:prstGeom>
          <a:noFill/>
        </p:spPr>
        <p:txBody>
          <a:bodyPr wrap="none" rtlCol="0">
            <a:spAutoFit/>
          </a:bodyPr>
          <a:lstStyle/>
          <a:p>
            <a:r>
              <a:rPr lang="en-US" altLang="ko-KR" sz="1400" dirty="0" smtClean="0">
                <a:latin typeface="Times New Roman" pitchFamily="18" charset="0"/>
                <a:cs typeface="Times New Roman" pitchFamily="18" charset="0"/>
              </a:rPr>
              <a:t>International Fiscal Association</a:t>
            </a:r>
            <a:endParaRPr lang="ko-KR" alt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aphicFrame>
        <p:nvGraphicFramePr>
          <p:cNvPr id="21506" name="Group 2"/>
          <p:cNvGraphicFramePr>
            <a:graphicFrameLocks noGrp="1"/>
          </p:cNvGraphicFramePr>
          <p:nvPr/>
        </p:nvGraphicFramePr>
        <p:xfrm>
          <a:off x="71414" y="428596"/>
          <a:ext cx="6669087" cy="1772920"/>
        </p:xfrm>
        <a:graphic>
          <a:graphicData uri="http://schemas.openxmlformats.org/drawingml/2006/table">
            <a:tbl>
              <a:tblPr/>
              <a:tblGrid>
                <a:gridCol w="1200150"/>
                <a:gridCol w="358775"/>
                <a:gridCol w="182562"/>
                <a:gridCol w="365125"/>
                <a:gridCol w="182563"/>
                <a:gridCol w="854075"/>
                <a:gridCol w="182562"/>
                <a:gridCol w="1401763"/>
                <a:gridCol w="227012"/>
                <a:gridCol w="387350"/>
                <a:gridCol w="701675"/>
                <a:gridCol w="625475"/>
              </a:tblGrid>
              <a:tr h="180975">
                <a:tc gridSpan="1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1" i="0" u="none" strike="noStrike" cap="none" normalizeH="0" baseline="0" dirty="0" smtClean="0">
                          <a:ln>
                            <a:noFill/>
                          </a:ln>
                          <a:solidFill>
                            <a:schemeClr val="tx2"/>
                          </a:solidFill>
                          <a:effectLst/>
                          <a:latin typeface="Arial" charset="0"/>
                          <a:ea typeface="굴림" pitchFamily="50" charset="-127"/>
                        </a:rPr>
                        <a:t>PAYMENT (*Credit card issued outside Korea is accepted) </a:t>
                      </a:r>
                      <a:endParaRPr kumimoji="1" lang="en-GB" altLang="ko-KR" sz="1000" b="0" i="0" u="none" strike="noStrike" cap="none" normalizeH="0" baseline="0" dirty="0" smtClean="0">
                        <a:ln>
                          <a:noFill/>
                        </a:ln>
                        <a:solidFill>
                          <a:schemeClr val="tx2"/>
                        </a:solidFill>
                        <a:effectLst/>
                        <a:latin typeface="Arial" charset="0"/>
                        <a:ea typeface="굴림" pitchFamily="50" charset="-127"/>
                        <a:sym typeface="Symbol" pitchFamily="18" charset="2"/>
                      </a:endParaRPr>
                    </a:p>
                  </a:txBody>
                  <a:tcPr horzOverflow="overflow">
                    <a:lnL cap="flat">
                      <a:noFill/>
                    </a:lnL>
                    <a:lnR cap="flat">
                      <a:noFill/>
                    </a:lnR>
                    <a:lnT cap="flat">
                      <a:noFill/>
                    </a:lnT>
                    <a:lnB>
                      <a:noFill/>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180975">
                <a:tc gridSpan="4">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0" i="0" u="none" strike="noStrike" cap="none" normalizeH="0" baseline="0" dirty="0" smtClean="0">
                          <a:ln>
                            <a:noFill/>
                          </a:ln>
                          <a:solidFill>
                            <a:schemeClr val="tx2"/>
                          </a:solidFill>
                          <a:effectLst/>
                          <a:latin typeface="Arial" charset="0"/>
                          <a:ea typeface="굴림" pitchFamily="50" charset="-127"/>
                          <a:sym typeface="Symbol" pitchFamily="18" charset="2"/>
                        </a:rPr>
                        <a:t></a:t>
                      </a:r>
                      <a:r>
                        <a:rPr kumimoji="1" lang="en-GB" altLang="ko-KR" sz="1000" b="0" i="0" u="none" strike="noStrike" cap="none" normalizeH="0" baseline="0" dirty="0" smtClean="0">
                          <a:ln>
                            <a:noFill/>
                          </a:ln>
                          <a:solidFill>
                            <a:schemeClr val="tx1"/>
                          </a:solidFill>
                          <a:effectLst/>
                          <a:latin typeface="Arial" charset="0"/>
                          <a:ea typeface="굴림" pitchFamily="50" charset="-127"/>
                          <a:sym typeface="Symbol" pitchFamily="18" charset="2"/>
                        </a:rPr>
                        <a:t> Credit card:</a:t>
                      </a:r>
                      <a:endParaRPr kumimoji="1" lang="en-GB" altLang="ko-KR" sz="1000" b="1" i="0" u="none" strike="noStrike" cap="none" normalizeH="0" baseline="0" dirty="0" smtClean="0">
                        <a:ln>
                          <a:noFill/>
                        </a:ln>
                        <a:solidFill>
                          <a:schemeClr val="tx2"/>
                        </a:solidFill>
                        <a:effectLst/>
                        <a:latin typeface="Arial" charset="0"/>
                        <a:ea typeface="굴림" pitchFamily="50" charset="-127"/>
                        <a:sym typeface="Symbol" pitchFamily="18" charset="2"/>
                      </a:endParaRPr>
                    </a:p>
                  </a:txBody>
                  <a:tcPr horzOverflow="overflow">
                    <a:lnL cap="flat">
                      <a:noFill/>
                    </a:lnL>
                    <a:lnR>
                      <a:noFill/>
                    </a:lnR>
                    <a:lnT>
                      <a:noFill/>
                    </a:lnT>
                    <a:lnB>
                      <a:noFill/>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0" i="0" u="none" strike="noStrike" cap="none" normalizeH="0" baseline="0" smtClean="0">
                          <a:ln>
                            <a:noFill/>
                          </a:ln>
                          <a:solidFill>
                            <a:schemeClr val="tx2"/>
                          </a:solidFill>
                          <a:effectLst/>
                          <a:latin typeface="Arial" charset="0"/>
                          <a:ea typeface="굴림" pitchFamily="50" charset="-127"/>
                          <a:sym typeface="Symbol" pitchFamily="18" charset="2"/>
                        </a:rPr>
                        <a:t></a:t>
                      </a:r>
                      <a:r>
                        <a:rPr kumimoji="1" lang="en-GB" altLang="ko-KR" sz="1000" b="0" i="0" u="none" strike="noStrike" cap="none" normalizeH="0" baseline="0" smtClean="0">
                          <a:ln>
                            <a:noFill/>
                          </a:ln>
                          <a:solidFill>
                            <a:schemeClr val="tx1"/>
                          </a:solidFill>
                          <a:effectLst/>
                          <a:latin typeface="Arial" charset="0"/>
                          <a:ea typeface="굴림" pitchFamily="50" charset="-127"/>
                          <a:sym typeface="Symbol" pitchFamily="18" charset="2"/>
                        </a:rPr>
                        <a:t> VISA * </a:t>
                      </a:r>
                      <a:endParaRPr kumimoji="1" lang="en-GB" altLang="ko-KR" sz="1000" b="0" i="0" u="none" strike="noStrike" cap="none" normalizeH="0" baseline="0" smtClean="0">
                        <a:ln>
                          <a:noFill/>
                        </a:ln>
                        <a:solidFill>
                          <a:schemeClr val="tx1"/>
                        </a:solidFill>
                        <a:effectLst/>
                        <a:latin typeface="Arial" charset="0"/>
                        <a:ea typeface="굴림" pitchFamily="50" charset="-127"/>
                      </a:endParaRPr>
                    </a:p>
                  </a:txBody>
                  <a:tcPr horzOverflow="overflow">
                    <a:lnL>
                      <a:noFill/>
                    </a:lnL>
                    <a:lnR>
                      <a:noFill/>
                    </a:lnR>
                    <a:lnT>
                      <a:noFill/>
                    </a:lnT>
                    <a:lnB>
                      <a:noFill/>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smtClean="0">
                          <a:ln>
                            <a:noFill/>
                          </a:ln>
                          <a:solidFill>
                            <a:schemeClr val="tx2"/>
                          </a:solidFill>
                          <a:effectLst/>
                          <a:latin typeface="Arial" charset="0"/>
                          <a:ea typeface="굴림" pitchFamily="50" charset="-127"/>
                          <a:sym typeface="Symbol" pitchFamily="18" charset="2"/>
                        </a:rPr>
                        <a:t></a:t>
                      </a:r>
                      <a:r>
                        <a:rPr kumimoji="1" lang="en-GB" altLang="ko-KR" sz="1100" b="0" i="0" u="none" strike="noStrike" cap="none" normalizeH="0" baseline="0" smtClean="0">
                          <a:ln>
                            <a:noFill/>
                          </a:ln>
                          <a:solidFill>
                            <a:schemeClr val="tx1"/>
                          </a:solidFill>
                          <a:effectLst/>
                          <a:latin typeface="Arial" charset="0"/>
                          <a:ea typeface="굴림" pitchFamily="50" charset="-127"/>
                          <a:sym typeface="Symbol" pitchFamily="18" charset="2"/>
                        </a:rPr>
                        <a:t> Mastercard*</a:t>
                      </a:r>
                    </a:p>
                  </a:txBody>
                  <a:tcPr horzOverflow="overflow">
                    <a:lnL>
                      <a:noFill/>
                    </a:lnL>
                    <a:lnR>
                      <a:noFill/>
                    </a:lnR>
                    <a:lnT>
                      <a:noFill/>
                    </a:lnT>
                    <a:lnB>
                      <a:noFill/>
                    </a:lnB>
                    <a:lnTlToBr>
                      <a:noFill/>
                    </a:lnTlToBr>
                    <a:lnBlToTr>
                      <a:noFill/>
                    </a:lnBlToTr>
                    <a:noFill/>
                  </a:tcPr>
                </a:tc>
                <a:tc hMerge="1">
                  <a:txBody>
                    <a:bodyPr/>
                    <a:lstStyle/>
                    <a:p>
                      <a:pPr latinLnBrk="1"/>
                      <a:endParaRPr lang="ko-KR" altLang="en-US"/>
                    </a:p>
                  </a:txBody>
                  <a:tcPr/>
                </a:tc>
                <a:tc gridSpan="3">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smtClean="0">
                          <a:ln>
                            <a:noFill/>
                          </a:ln>
                          <a:solidFill>
                            <a:schemeClr val="tx2"/>
                          </a:solidFill>
                          <a:effectLst/>
                          <a:latin typeface="Arial" charset="0"/>
                          <a:ea typeface="굴림" pitchFamily="50" charset="-127"/>
                          <a:sym typeface="Symbol" pitchFamily="18" charset="2"/>
                        </a:rPr>
                        <a:t></a:t>
                      </a:r>
                      <a:r>
                        <a:rPr kumimoji="1" lang="en-GB" altLang="ko-KR" sz="1100" b="0" i="0" u="none" strike="noStrike" cap="none" normalizeH="0" baseline="0" smtClean="0">
                          <a:ln>
                            <a:noFill/>
                          </a:ln>
                          <a:solidFill>
                            <a:schemeClr val="tx1"/>
                          </a:solidFill>
                          <a:effectLst/>
                          <a:latin typeface="Arial" charset="0"/>
                          <a:ea typeface="굴림" pitchFamily="50" charset="-127"/>
                          <a:sym typeface="Symbol" pitchFamily="18" charset="2"/>
                        </a:rPr>
                        <a:t> JCB*     </a:t>
                      </a:r>
                      <a:r>
                        <a:rPr kumimoji="1" lang="en-GB" altLang="ko-KR" sz="1100" b="0" i="0" u="none" strike="noStrike" cap="none" normalizeH="0" baseline="0" smtClean="0">
                          <a:ln>
                            <a:noFill/>
                          </a:ln>
                          <a:solidFill>
                            <a:schemeClr val="tx2"/>
                          </a:solidFill>
                          <a:effectLst/>
                          <a:latin typeface="Arial" charset="0"/>
                          <a:ea typeface="굴림" pitchFamily="50" charset="-127"/>
                          <a:sym typeface="Symbol" pitchFamily="18" charset="2"/>
                        </a:rPr>
                        <a:t></a:t>
                      </a:r>
                      <a:r>
                        <a:rPr kumimoji="1" lang="en-GB" altLang="ko-KR" sz="1100" b="0" i="0" u="none" strike="noStrike" cap="none" normalizeH="0" baseline="0" smtClean="0">
                          <a:ln>
                            <a:noFill/>
                          </a:ln>
                          <a:solidFill>
                            <a:schemeClr val="tx1"/>
                          </a:solidFill>
                          <a:effectLst/>
                          <a:latin typeface="Arial" charset="0"/>
                          <a:ea typeface="굴림" pitchFamily="50" charset="-127"/>
                          <a:sym typeface="Symbol" pitchFamily="18" charset="2"/>
                        </a:rPr>
                        <a:t> BC Card</a:t>
                      </a:r>
                    </a:p>
                  </a:txBody>
                  <a:tcPr horzOverflow="overflow">
                    <a:lnL>
                      <a:noFill/>
                    </a:lnL>
                    <a:lnR cap="flat">
                      <a:noFill/>
                    </a:lnR>
                    <a:lnT>
                      <a:noFill/>
                    </a:lnT>
                    <a:lnB>
                      <a:noFill/>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r>
              <a:tr h="201613">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1" i="0" u="none" strike="noStrike" cap="none" normalizeH="0" baseline="0" smtClean="0">
                          <a:ln>
                            <a:noFill/>
                          </a:ln>
                          <a:solidFill>
                            <a:schemeClr val="tx2"/>
                          </a:solidFill>
                          <a:effectLst/>
                          <a:latin typeface="Arial" charset="0"/>
                          <a:ea typeface="굴림" pitchFamily="50" charset="-127"/>
                          <a:sym typeface="Symbol" pitchFamily="18" charset="2"/>
                        </a:rPr>
                        <a:t>Card number</a:t>
                      </a:r>
                    </a:p>
                  </a:txBody>
                  <a:tcPr anchor="b" horzOverflow="overflow">
                    <a:lnL cap="flat">
                      <a:noFill/>
                    </a:lnL>
                    <a:lnR>
                      <a:noFill/>
                    </a:lnR>
                    <a:lnT>
                      <a:noFill/>
                    </a:lnT>
                    <a:lnB>
                      <a:noFill/>
                    </a:lnB>
                    <a:lnTlToBr>
                      <a:noFill/>
                    </a:lnTlToBr>
                    <a:lnBlToTr>
                      <a:noFill/>
                    </a:lnBlToTr>
                    <a:noFill/>
                  </a:tcPr>
                </a:tc>
                <a:tc gridSpan="11">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0" i="0" u="none" strike="noStrike" cap="none" normalizeH="0" baseline="0" smtClean="0">
                          <a:ln>
                            <a:noFill/>
                          </a:ln>
                          <a:solidFill>
                            <a:schemeClr val="tx1"/>
                          </a:solidFill>
                          <a:effectLst/>
                          <a:latin typeface="Arial" charset="0"/>
                          <a:ea typeface="굴림" pitchFamily="50" charset="-127"/>
                        </a:rPr>
                        <a:t>/   /   /   /   /   /   /   /   /   /   /   /   /   /   /   /   /   /</a:t>
                      </a:r>
                    </a:p>
                  </a:txBody>
                  <a:tcPr anchor="b" horzOverflow="overflow">
                    <a:lnL>
                      <a:noFill/>
                    </a:lnL>
                    <a:lnR cap="flat">
                      <a:noFill/>
                    </a:lnR>
                    <a:lnT>
                      <a:noFill/>
                    </a:lnT>
                    <a:lnB>
                      <a:noFill/>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31775">
                <a:tc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1" i="0" u="none" strike="noStrike" cap="none" normalizeH="0" baseline="0" smtClean="0">
                          <a:ln>
                            <a:noFill/>
                          </a:ln>
                          <a:solidFill>
                            <a:schemeClr val="tx2"/>
                          </a:solidFill>
                          <a:effectLst/>
                          <a:latin typeface="Arial" charset="0"/>
                          <a:ea typeface="굴림" pitchFamily="50" charset="-127"/>
                          <a:sym typeface="Symbol" pitchFamily="18" charset="2"/>
                        </a:rPr>
                        <a:t>Name of cardholder:</a:t>
                      </a:r>
                    </a:p>
                  </a:txBody>
                  <a:tcPr anchor="b" horzOverflow="overflow">
                    <a:lnL cap="flat">
                      <a:noFill/>
                    </a:lnL>
                    <a:lnR>
                      <a:noFill/>
                    </a:lnR>
                    <a:lnT>
                      <a:noFill/>
                    </a:lnT>
                    <a:lnB>
                      <a:noFill/>
                    </a:lnB>
                    <a:lnTlToBr>
                      <a:noFill/>
                    </a:lnTlToBr>
                    <a:lnBlToTr>
                      <a:noFill/>
                    </a:lnBlToTr>
                    <a:noFill/>
                  </a:tcPr>
                </a:tc>
                <a:tc hMerge="1">
                  <a:txBody>
                    <a:bodyPr/>
                    <a:lstStyle/>
                    <a:p>
                      <a:pPr latinLnBrk="1"/>
                      <a:endParaRPr lang="ko-KR" altLang="en-US"/>
                    </a:p>
                  </a:txBody>
                  <a:tcPr/>
                </a:tc>
                <a:tc gridSpan="4">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굴림" pitchFamily="50" charset="-127"/>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smtClean="0">
                          <a:ln>
                            <a:noFill/>
                          </a:ln>
                          <a:solidFill>
                            <a:schemeClr val="tx1"/>
                          </a:solidFill>
                          <a:effectLst/>
                          <a:latin typeface="Arial" charset="0"/>
                          <a:ea typeface="굴림" pitchFamily="50" charset="-127"/>
                        </a:rPr>
                        <a:t>Expiration date: (MM)</a:t>
                      </a:r>
                    </a:p>
                  </a:txBody>
                  <a:tcPr anchor="b" horzOverflow="overflow">
                    <a:lnL>
                      <a:noFill/>
                    </a:lnL>
                    <a:lnR>
                      <a:noFill/>
                    </a:lnR>
                    <a:lnT>
                      <a:noFill/>
                    </a:lnT>
                    <a:lnB>
                      <a:noFill/>
                    </a:lnB>
                    <a:lnTlToBr>
                      <a:noFill/>
                    </a:lnTlToBr>
                    <a:lnBlToTr>
                      <a:noFill/>
                    </a:lnBlToTr>
                    <a:noFill/>
                  </a:tcPr>
                </a:tc>
                <a:tc hMerge="1">
                  <a:txBody>
                    <a:bodyPr/>
                    <a:lstStyle/>
                    <a:p>
                      <a:pPr latinLnBrk="1"/>
                      <a:endParaRPr lang="ko-KR" altLang="en-US"/>
                    </a:p>
                  </a:txBody>
                  <a:tcPr/>
                </a:tc>
                <a:tc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100" b="0" i="0" u="none" strike="noStrike" cap="none" normalizeH="0" baseline="0" smtClean="0">
                        <a:ln>
                          <a:noFill/>
                        </a:ln>
                        <a:solidFill>
                          <a:schemeClr val="tx1"/>
                        </a:solidFill>
                        <a:effectLst/>
                        <a:latin typeface="Arial" charset="0"/>
                        <a:ea typeface="굴림" pitchFamily="50" charset="-127"/>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100" b="0" i="0" u="none" strike="noStrike" cap="none" normalizeH="0" baseline="0" smtClean="0">
                          <a:ln>
                            <a:noFill/>
                          </a:ln>
                          <a:solidFill>
                            <a:schemeClr val="tx1"/>
                          </a:solidFill>
                          <a:effectLst/>
                          <a:latin typeface="Arial" charset="0"/>
                          <a:ea typeface="굴림" pitchFamily="50" charset="-127"/>
                        </a:rPr>
                        <a:t>/YYYY</a:t>
                      </a: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100" b="0" i="0" u="none" strike="noStrike" cap="none" normalizeH="0" baseline="0" smtClean="0">
                        <a:ln>
                          <a:noFill/>
                        </a:ln>
                        <a:solidFill>
                          <a:schemeClr val="tx1"/>
                        </a:solidFill>
                        <a:effectLst/>
                        <a:latin typeface="Arial" charset="0"/>
                        <a:ea typeface="굴림" pitchFamily="50" charset="-127"/>
                      </a:endParaRPr>
                    </a:p>
                  </a:txBody>
                  <a:tcPr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80975">
                <a:tc gridSpan="5">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1" i="0" u="none" strike="noStrike" cap="none" normalizeH="0" baseline="0" smtClean="0">
                          <a:ln>
                            <a:noFill/>
                          </a:ln>
                          <a:solidFill>
                            <a:schemeClr val="tx2"/>
                          </a:solidFill>
                          <a:effectLst/>
                          <a:latin typeface="Arial" charset="0"/>
                          <a:ea typeface="굴림" pitchFamily="50" charset="-127"/>
                          <a:sym typeface="Symbol" pitchFamily="18" charset="2"/>
                        </a:rPr>
                        <a:t>Security code*:  </a:t>
                      </a:r>
                      <a:r>
                        <a:rPr kumimoji="1" lang="en-GB" altLang="ko-KR" sz="1000" b="0" i="0" u="none" strike="noStrike" cap="none" normalizeH="0" baseline="0" smtClean="0">
                          <a:ln>
                            <a:noFill/>
                          </a:ln>
                          <a:solidFill>
                            <a:schemeClr val="tx2"/>
                          </a:solidFill>
                          <a:effectLst/>
                          <a:latin typeface="Arial" charset="0"/>
                          <a:ea typeface="굴림" pitchFamily="50" charset="-127"/>
                          <a:sym typeface="Symbol" pitchFamily="18" charset="2"/>
                        </a:rPr>
                        <a:t>___________</a:t>
                      </a:r>
                      <a:r>
                        <a:rPr kumimoji="1" lang="en-GB" altLang="ko-KR" sz="1000" b="1" i="0" u="none" strike="noStrike" cap="none" normalizeH="0" baseline="0" smtClean="0">
                          <a:ln>
                            <a:noFill/>
                          </a:ln>
                          <a:solidFill>
                            <a:schemeClr val="tx2"/>
                          </a:solidFill>
                          <a:effectLst/>
                          <a:latin typeface="Arial" charset="0"/>
                          <a:ea typeface="굴림" pitchFamily="50" charset="-127"/>
                          <a:sym typeface="Symbol" pitchFamily="18" charset="2"/>
                        </a:rPr>
                        <a:t> </a:t>
                      </a:r>
                      <a:endParaRPr kumimoji="1" lang="en-GB" altLang="ko-KR" sz="1000" b="0" i="0" u="none" strike="noStrike" cap="none" normalizeH="0" baseline="0" smtClean="0">
                        <a:ln>
                          <a:noFill/>
                        </a:ln>
                        <a:solidFill>
                          <a:schemeClr val="tx2"/>
                        </a:solidFill>
                        <a:effectLst/>
                        <a:latin typeface="Arial" charset="0"/>
                        <a:ea typeface="굴림" pitchFamily="50" charset="-127"/>
                        <a:sym typeface="Symbol" pitchFamily="18" charset="2"/>
                      </a:endParaRPr>
                    </a:p>
                  </a:txBody>
                  <a:tcPr horzOverflow="overflow">
                    <a:lnL cap="flat">
                      <a:noFill/>
                    </a:lnL>
                    <a:lnR>
                      <a:noFill/>
                    </a:lnR>
                    <a:lnT>
                      <a:noFill/>
                    </a:lnT>
                    <a:lnB>
                      <a:noFill/>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7">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ko-KR" altLang="en-US" sz="1000" b="0" i="0" u="none" strike="noStrike" cap="none" normalizeH="0" baseline="0" smtClean="0">
                        <a:ln>
                          <a:noFill/>
                        </a:ln>
                        <a:solidFill>
                          <a:schemeClr val="tx1"/>
                        </a:solidFill>
                        <a:effectLst/>
                        <a:latin typeface="Arial" charset="0"/>
                        <a:ea typeface="굴림" pitchFamily="50" charset="-127"/>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180975">
                <a:tc gridSpan="12">
                  <a:txBody>
                    <a:bodyPr/>
                    <a:lstStyle/>
                    <a:p>
                      <a:pPr marL="0" marR="0" lvl="0" indent="0" algn="l" defTabSz="914400" rtl="0" eaLnBrk="1" fontAlgn="base" latinLnBrk="1" hangingPunct="1">
                        <a:lnSpc>
                          <a:spcPct val="100000"/>
                        </a:lnSpc>
                        <a:spcBef>
                          <a:spcPct val="20000"/>
                        </a:spcBef>
                        <a:spcAft>
                          <a:spcPct val="0"/>
                        </a:spcAft>
                        <a:buClrTx/>
                        <a:buSzTx/>
                        <a:buFontTx/>
                        <a:buChar char="•"/>
                        <a:tabLst/>
                      </a:pPr>
                      <a:r>
                        <a:rPr kumimoji="1" lang="en-GB" altLang="ko-KR" sz="1000" b="0" i="0" u="none" strike="noStrike" cap="none" normalizeH="0" baseline="0" smtClean="0">
                          <a:ln>
                            <a:noFill/>
                          </a:ln>
                          <a:solidFill>
                            <a:schemeClr val="tx2"/>
                          </a:solidFill>
                          <a:effectLst/>
                          <a:latin typeface="Arial" charset="0"/>
                          <a:ea typeface="굴림" pitchFamily="50" charset="-127"/>
                          <a:sym typeface="Symbol" pitchFamily="18" charset="2"/>
                        </a:rPr>
                        <a:t>VI/MC: final 3 digits on the reverse side of the card</a:t>
                      </a:r>
                    </a:p>
                  </a:txBody>
                  <a:tcPr horzOverflow="overflow">
                    <a:lnL cap="flat">
                      <a:noFill/>
                    </a:lnL>
                    <a:lnR cap="flat">
                      <a:noFill/>
                    </a:lnR>
                    <a:lnT>
                      <a:noFill/>
                    </a:lnT>
                    <a:lnB>
                      <a:noFill/>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9400">
                <a:tc gridSpan="3">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GB" altLang="ko-KR" sz="1000" b="0" i="0" u="none" strike="noStrike" cap="none" normalizeH="0" baseline="0" dirty="0" smtClean="0">
                          <a:ln>
                            <a:noFill/>
                          </a:ln>
                          <a:solidFill>
                            <a:schemeClr val="tx2"/>
                          </a:solidFill>
                          <a:effectLst/>
                          <a:latin typeface="Arial" charset="0"/>
                          <a:ea typeface="굴림" pitchFamily="50" charset="-127"/>
                          <a:sym typeface="Symbol" pitchFamily="18" charset="2"/>
                        </a:rPr>
                        <a:t>Authorised signature: </a:t>
                      </a:r>
                    </a:p>
                  </a:txBody>
                  <a:tcPr anchor="b" horzOverflow="overflow">
                    <a:lnL cap="flat">
                      <a:noFill/>
                    </a:lnL>
                    <a:lnR>
                      <a:noFill/>
                    </a:lnR>
                    <a:lnT>
                      <a:noFill/>
                    </a:lnT>
                    <a:lnB>
                      <a:noFill/>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gridSpan="9">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en-US" altLang="ko-KR" sz="1000" b="0" i="0" u="none" strike="noStrike" cap="none" normalizeH="0" baseline="0" dirty="0" smtClean="0">
                        <a:ln>
                          <a:noFill/>
                        </a:ln>
                        <a:solidFill>
                          <a:schemeClr val="tx1"/>
                        </a:solidFill>
                        <a:effectLst/>
                        <a:latin typeface="Arial" charset="0"/>
                        <a:ea typeface="굴림" pitchFamily="50" charset="-127"/>
                      </a:endParaRPr>
                    </a:p>
                  </a:txBody>
                  <a:tcPr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bl>
          </a:graphicData>
        </a:graphic>
      </p:graphicFrame>
      <p:sp>
        <p:nvSpPr>
          <p:cNvPr id="9251" name="Text Box 57"/>
          <p:cNvSpPr txBox="1">
            <a:spLocks noChangeArrowheads="1"/>
          </p:cNvSpPr>
          <p:nvPr/>
        </p:nvSpPr>
        <p:spPr bwMode="auto">
          <a:xfrm>
            <a:off x="0" y="2214546"/>
            <a:ext cx="6913563" cy="2800767"/>
          </a:xfrm>
          <a:prstGeom prst="rect">
            <a:avLst/>
          </a:prstGeom>
          <a:noFill/>
          <a:ln w="9525" algn="ctr">
            <a:noFill/>
            <a:miter lim="800000"/>
            <a:headEnd/>
            <a:tailEnd/>
          </a:ln>
        </p:spPr>
        <p:txBody>
          <a:bodyPr wrap="square">
            <a:spAutoFit/>
          </a:bodyPr>
          <a:lstStyle/>
          <a:p>
            <a:r>
              <a:rPr lang="en-GB" altLang="ko-KR" sz="1000" b="0" dirty="0" smtClean="0"/>
              <a:t>Bank transfer</a:t>
            </a:r>
          </a:p>
          <a:p>
            <a:r>
              <a:rPr lang="en-GB" altLang="ko-KR" sz="1000" b="0" dirty="0" smtClean="0"/>
              <a:t>Name </a:t>
            </a:r>
            <a:r>
              <a:rPr lang="en-GB" altLang="ko-KR" sz="1000" b="0" dirty="0"/>
              <a:t>of Account:  International Fiscal Association (</a:t>
            </a:r>
            <a:r>
              <a:rPr lang="en-GB" altLang="ko-KR" sz="1000" b="0" i="1" dirty="0" err="1"/>
              <a:t>Kukje</a:t>
            </a:r>
            <a:r>
              <a:rPr lang="en-GB" altLang="ko-KR" sz="1000" b="0" i="1" dirty="0"/>
              <a:t> Chose </a:t>
            </a:r>
            <a:r>
              <a:rPr lang="en-GB" altLang="ko-KR" sz="1000" b="0" i="1" dirty="0" err="1"/>
              <a:t>Hyuphoe</a:t>
            </a:r>
            <a:r>
              <a:rPr lang="en-GB" altLang="ko-KR" sz="1000" b="0" dirty="0"/>
              <a:t>) </a:t>
            </a:r>
          </a:p>
          <a:p>
            <a:r>
              <a:rPr lang="en-GB" altLang="ko-KR" sz="1000" b="0" dirty="0"/>
              <a:t>Account Number:  325-20-197225 at Standard Chartered First Bank (SWIFT:  SCBLKRSE) </a:t>
            </a:r>
          </a:p>
          <a:p>
            <a:r>
              <a:rPr lang="en-GB" altLang="ko-KR" sz="1000" b="0" dirty="0" err="1"/>
              <a:t>Kukje</a:t>
            </a:r>
            <a:r>
              <a:rPr lang="en-GB" altLang="ko-KR" sz="1000" b="0" dirty="0"/>
              <a:t> </a:t>
            </a:r>
            <a:r>
              <a:rPr lang="en-GB" altLang="ko-KR" sz="1000" b="0" dirty="0" err="1"/>
              <a:t>Center</a:t>
            </a:r>
            <a:r>
              <a:rPr lang="en-GB" altLang="ko-KR" sz="1000" b="0" dirty="0"/>
              <a:t> Building, 191 </a:t>
            </a:r>
            <a:r>
              <a:rPr lang="en-GB" altLang="ko-KR" sz="1000" b="0" dirty="0" err="1"/>
              <a:t>Hangangro</a:t>
            </a:r>
            <a:r>
              <a:rPr lang="en-GB" altLang="ko-KR" sz="1000" b="0" dirty="0"/>
              <a:t> 2-Ga, </a:t>
            </a:r>
            <a:r>
              <a:rPr lang="en-GB" altLang="ko-KR" sz="1000" b="0" dirty="0" err="1"/>
              <a:t>Yongsan-Gu</a:t>
            </a:r>
            <a:r>
              <a:rPr lang="en-GB" altLang="ko-KR" sz="1000" b="0" dirty="0"/>
              <a:t>, Seoul, Korea </a:t>
            </a:r>
          </a:p>
          <a:p>
            <a:endParaRPr lang="en-GB" altLang="ko-KR" sz="1000" b="0" dirty="0"/>
          </a:p>
          <a:p>
            <a:pPr>
              <a:buFontTx/>
              <a:buChar char="•"/>
            </a:pPr>
            <a:r>
              <a:rPr lang="en-GB" altLang="ko-KR" sz="1000" b="0" dirty="0"/>
              <a:t> Deadline for bank transfers </a:t>
            </a:r>
            <a:r>
              <a:rPr lang="en-GB" altLang="ko-KR" sz="1000" b="0"/>
              <a:t>is </a:t>
            </a:r>
            <a:r>
              <a:rPr lang="en-GB" altLang="ko-KR" sz="1000" smtClean="0"/>
              <a:t>18 </a:t>
            </a:r>
            <a:r>
              <a:rPr lang="en-GB" altLang="ko-KR" sz="1000" dirty="0"/>
              <a:t>May 2010</a:t>
            </a:r>
            <a:r>
              <a:rPr lang="en-GB" altLang="ko-KR" sz="1000" b="0" dirty="0"/>
              <a:t>.</a:t>
            </a:r>
          </a:p>
          <a:p>
            <a:pPr>
              <a:buFontTx/>
              <a:buChar char="•"/>
            </a:pPr>
            <a:r>
              <a:rPr lang="en-GB" altLang="ko-KR" sz="1000" b="0" dirty="0"/>
              <a:t> Please note that bank transmission fees have to be paid by the transmitter.</a:t>
            </a:r>
          </a:p>
          <a:p>
            <a:pPr>
              <a:buFontTx/>
              <a:buChar char="•"/>
            </a:pPr>
            <a:r>
              <a:rPr lang="en-GB" altLang="ko-KR" sz="1000" b="0" dirty="0"/>
              <a:t> We would appreciate your sending us a copy of the bank receipt of your remittance to avoid possible confusion.</a:t>
            </a:r>
          </a:p>
          <a:p>
            <a:pPr>
              <a:buFontTx/>
              <a:buChar char="•"/>
            </a:pPr>
            <a:endParaRPr lang="en-GB" altLang="ko-KR" sz="1000" b="0" dirty="0"/>
          </a:p>
          <a:p>
            <a:r>
              <a:rPr lang="en-GB" altLang="ko-KR" sz="1000" b="0" dirty="0"/>
              <a:t>Date: ______________________________________ Signature: ___________________________________________</a:t>
            </a:r>
          </a:p>
          <a:p>
            <a:endParaRPr lang="en-GB" altLang="ko-KR" sz="500" b="0" dirty="0"/>
          </a:p>
          <a:p>
            <a:r>
              <a:rPr lang="en-GB" altLang="ko-KR" sz="1000" dirty="0"/>
              <a:t>CANCELLATION:</a:t>
            </a:r>
          </a:p>
          <a:p>
            <a:r>
              <a:rPr lang="en-GB" altLang="ko-KR" sz="1000" b="0" dirty="0"/>
              <a:t>In the event of cancellation, written notification should be sent to the IFA Seoul Registration Office.  </a:t>
            </a:r>
          </a:p>
          <a:p>
            <a:r>
              <a:rPr lang="en-GB" altLang="ko-KR" sz="1000" b="0" dirty="0"/>
              <a:t>The following cancellation fees will be deducted before any refund is made.</a:t>
            </a:r>
          </a:p>
          <a:p>
            <a:r>
              <a:rPr lang="en-GB" altLang="ko-KR" sz="1000" b="0" dirty="0"/>
              <a:t>On and after 19 May 2010	100% of registration fee, thus no </a:t>
            </a:r>
            <a:r>
              <a:rPr lang="en-GB" altLang="ko-KR" sz="1000" b="0" dirty="0" smtClean="0"/>
              <a:t>refund</a:t>
            </a:r>
          </a:p>
          <a:p>
            <a:endParaRPr lang="en-GB" altLang="ko-KR" sz="1000" b="0" dirty="0"/>
          </a:p>
          <a:p>
            <a:endParaRPr lang="en-GB" altLang="ko-KR" sz="500" b="0" dirty="0"/>
          </a:p>
          <a:p>
            <a:endParaRPr lang="en-GB" altLang="ko-KR" sz="1000" b="0" dirty="0"/>
          </a:p>
        </p:txBody>
      </p:sp>
      <p:sp>
        <p:nvSpPr>
          <p:cNvPr id="9252" name="Rectangle 60"/>
          <p:cNvSpPr>
            <a:spLocks noChangeArrowheads="1"/>
          </p:cNvSpPr>
          <p:nvPr/>
        </p:nvSpPr>
        <p:spPr bwMode="auto">
          <a:xfrm>
            <a:off x="-85725" y="107950"/>
            <a:ext cx="7075488" cy="260350"/>
          </a:xfrm>
          <a:prstGeom prst="rect">
            <a:avLst/>
          </a:prstGeom>
          <a:noFill/>
          <a:ln w="9525">
            <a:noFill/>
            <a:miter lim="800000"/>
            <a:headEnd/>
            <a:tailEnd/>
          </a:ln>
        </p:spPr>
        <p:txBody>
          <a:bodyPr wrap="none" anchor="ctr">
            <a:spAutoFit/>
          </a:bodyPr>
          <a:lstStyle/>
          <a:p>
            <a:r>
              <a:rPr lang="en-US" altLang="ko-KR" sz="1100">
                <a:solidFill>
                  <a:schemeClr val="tx1"/>
                </a:solidFill>
                <a:ea typeface="가는각진제목체" pitchFamily="18" charset="-127"/>
                <a:cs typeface="Arial" charset="0"/>
              </a:rPr>
              <a:t>Page2 of Registration Form Please repeat name of participant: ___________________________________</a:t>
            </a:r>
          </a:p>
        </p:txBody>
      </p:sp>
      <p:sp>
        <p:nvSpPr>
          <p:cNvPr id="8" name="직사각형 7"/>
          <p:cNvSpPr/>
          <p:nvPr/>
        </p:nvSpPr>
        <p:spPr>
          <a:xfrm>
            <a:off x="0" y="4518068"/>
            <a:ext cx="6643710" cy="553998"/>
          </a:xfrm>
          <a:prstGeom prst="rect">
            <a:avLst/>
          </a:prstGeom>
        </p:spPr>
        <p:txBody>
          <a:bodyPr wrap="square">
            <a:spAutoFit/>
          </a:bodyPr>
          <a:lstStyle/>
          <a:p>
            <a:r>
              <a:rPr lang="en-GB" altLang="ko-KR" sz="1000" dirty="0" smtClean="0"/>
              <a:t>ACCOMMODATION ARRANGEMENT:</a:t>
            </a:r>
          </a:p>
          <a:p>
            <a:r>
              <a:rPr lang="en-GB" altLang="ko-KR" sz="1000" b="0" dirty="0" smtClean="0"/>
              <a:t>The costs associated with the accommodation during your stay will not be borne by IFA Korea. Provided below are information of hotels for your booking.</a:t>
            </a:r>
            <a:endParaRPr lang="en-GB" altLang="ko-KR" sz="1000" b="0" dirty="0"/>
          </a:p>
        </p:txBody>
      </p:sp>
      <p:graphicFrame>
        <p:nvGraphicFramePr>
          <p:cNvPr id="9" name="Group 161"/>
          <p:cNvGraphicFramePr>
            <a:graphicFrameLocks noGrp="1"/>
          </p:cNvGraphicFramePr>
          <p:nvPr/>
        </p:nvGraphicFramePr>
        <p:xfrm>
          <a:off x="142852" y="5072066"/>
          <a:ext cx="6481761" cy="2686975"/>
        </p:xfrm>
        <a:graphic>
          <a:graphicData uri="http://schemas.openxmlformats.org/drawingml/2006/table">
            <a:tbl>
              <a:tblPr/>
              <a:tblGrid>
                <a:gridCol w="1027096"/>
                <a:gridCol w="1571636"/>
                <a:gridCol w="857256"/>
                <a:gridCol w="1285884"/>
                <a:gridCol w="785818"/>
                <a:gridCol w="954071"/>
              </a:tblGrid>
              <a:tr h="400975">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Name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Telephone 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Website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Rate per night</a:t>
                      </a:r>
                      <a:endParaRPr kumimoji="1" lang="ko-KR" altLang="en-US" sz="1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9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Distance from the venue</a:t>
                      </a:r>
                      <a:endParaRPr kumimoji="1" lang="ko-KR" altLang="en-US" sz="9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9593">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Millennium Hilton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395, Namdaemun-5ga, Chung-</a:t>
                      </a:r>
                      <a:r>
                        <a:rPr kumimoji="1" lang="en-US" altLang="ko-KR" sz="1000" b="0" i="0" u="none" strike="noStrike" cap="none" normalizeH="0" baseline="0" dirty="0" err="1" smtClean="0">
                          <a:ln>
                            <a:noFill/>
                          </a:ln>
                          <a:solidFill>
                            <a:schemeClr val="tx1"/>
                          </a:solidFill>
                          <a:effectLst/>
                          <a:latin typeface="Arial" pitchFamily="34" charset="0"/>
                          <a:ea typeface="굴림" pitchFamily="50" charset="-127"/>
                          <a:cs typeface="Arial" pitchFamily="34" charset="0"/>
                        </a:rPr>
                        <a:t>gu</a:t>
                      </a: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 Seoul</a:t>
                      </a:r>
                      <a:endParaRPr kumimoji="1" lang="ko-KR" altLang="en-US" sz="1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+82 2 753 7788</a:t>
                      </a:r>
                      <a:endParaRPr kumimoji="1" lang="ko-KR" altLang="en-US" sz="1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hlinkClick r:id="rId2"/>
                        </a:rPr>
                        <a:t>www.hilton.co.kr</a:t>
                      </a:r>
                      <a:endPar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en-US" sz="1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굴림" pitchFamily="50" charset="-127"/>
                          <a:ea typeface="굴림" pitchFamily="50" charset="-127"/>
                          <a:cs typeface="Arial" pitchFamily="34" charset="0"/>
                        </a:rPr>
                        <a:t>\</a:t>
                      </a: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185,000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10 minute walk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975">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Ramada Hotel &amp; Suites Seoul Central</a:t>
                      </a:r>
                      <a:endParaRPr kumimoji="1" lang="ko-KR" altLang="en-US" sz="1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#151 </a:t>
                      </a:r>
                      <a:r>
                        <a:rPr kumimoji="1" lang="en-US" altLang="ko-KR" sz="1000" b="0" i="0" u="none" strike="noStrike" cap="none" normalizeH="0" baseline="0" dirty="0" err="1" smtClean="0">
                          <a:ln>
                            <a:noFill/>
                          </a:ln>
                          <a:solidFill>
                            <a:schemeClr val="tx1"/>
                          </a:solidFill>
                          <a:effectLst/>
                          <a:latin typeface="Arial" pitchFamily="34" charset="0"/>
                          <a:ea typeface="굴림" pitchFamily="50" charset="-127"/>
                          <a:cs typeface="Arial" pitchFamily="34" charset="0"/>
                        </a:rPr>
                        <a:t>Soonhwa</a:t>
                      </a: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-dong, </a:t>
                      </a:r>
                      <a:r>
                        <a:rPr kumimoji="1" lang="en-US" altLang="ko-KR" sz="1000" b="0" i="0" u="none" strike="noStrike" cap="none" normalizeH="0" baseline="0" dirty="0" err="1" smtClean="0">
                          <a:ln>
                            <a:noFill/>
                          </a:ln>
                          <a:solidFill>
                            <a:schemeClr val="tx1"/>
                          </a:solidFill>
                          <a:effectLst/>
                          <a:latin typeface="Arial" pitchFamily="34" charset="0"/>
                          <a:ea typeface="굴림" pitchFamily="50" charset="-127"/>
                          <a:cs typeface="Arial" pitchFamily="34" charset="0"/>
                        </a:rPr>
                        <a:t>Joong-gu</a:t>
                      </a: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 Seoul 100-130, Korea</a:t>
                      </a:r>
                      <a:endParaRPr kumimoji="1" lang="ko-KR" altLang="en-US" sz="1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+82 2 2119 8015</a:t>
                      </a:r>
                      <a:endParaRPr kumimoji="1" lang="ko-KR" altLang="en-US" sz="1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lang="en-US" altLang="ko-KR" sz="1000" u="none" kern="1200" dirty="0" smtClean="0">
                          <a:solidFill>
                            <a:schemeClr val="tx1"/>
                          </a:solidFill>
                          <a:latin typeface="Arial" pitchFamily="34" charset="0"/>
                          <a:ea typeface="+mn-ea"/>
                          <a:cs typeface="Arial" pitchFamily="34" charset="0"/>
                          <a:hlinkClick r:id="rId2"/>
                        </a:rPr>
                        <a:t>www.ramadahns.</a:t>
                      </a:r>
                    </a:p>
                    <a:p>
                      <a:pPr marL="0" marR="0" lvl="0" indent="0" algn="l" defTabSz="914400" rtl="0" eaLnBrk="1" fontAlgn="base" latinLnBrk="1" hangingPunct="1">
                        <a:lnSpc>
                          <a:spcPct val="100000"/>
                        </a:lnSpc>
                        <a:spcBef>
                          <a:spcPct val="20000"/>
                        </a:spcBef>
                        <a:spcAft>
                          <a:spcPct val="0"/>
                        </a:spcAft>
                        <a:buClrTx/>
                        <a:buSzTx/>
                        <a:buFontTx/>
                        <a:buNone/>
                        <a:tabLst/>
                      </a:pPr>
                      <a:r>
                        <a:rPr lang="en-US" altLang="ko-KR" sz="1000" u="none" kern="1200" dirty="0" smtClean="0">
                          <a:solidFill>
                            <a:schemeClr val="tx1"/>
                          </a:solidFill>
                          <a:latin typeface="Arial" pitchFamily="34" charset="0"/>
                          <a:ea typeface="+mn-ea"/>
                          <a:cs typeface="Arial" pitchFamily="34" charset="0"/>
                          <a:hlinkClick r:id="rId2"/>
                        </a:rPr>
                        <a:t>com</a:t>
                      </a:r>
                      <a:endParaRPr lang="en-US" altLang="ko-KR" sz="1000" u="none" kern="1200" dirty="0" smtClean="0">
                        <a:solidFill>
                          <a:schemeClr val="tx1"/>
                        </a:solidFill>
                        <a:latin typeface="Arial" pitchFamily="34" charset="0"/>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굴림" pitchFamily="50" charset="-127"/>
                          <a:ea typeface="굴림" pitchFamily="50" charset="-127"/>
                          <a:cs typeface="Arial" pitchFamily="34" charset="0"/>
                        </a:rPr>
                        <a:t>\</a:t>
                      </a: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145,000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5 minute walk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975">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Westin </a:t>
                      </a:r>
                      <a:r>
                        <a:rPr kumimoji="1" lang="en-US" altLang="ko-KR" sz="1000" b="0" i="0" u="none" strike="noStrike" cap="none" normalizeH="0" baseline="0" dirty="0" err="1" smtClean="0">
                          <a:ln>
                            <a:noFill/>
                          </a:ln>
                          <a:solidFill>
                            <a:schemeClr val="tx1"/>
                          </a:solidFill>
                          <a:effectLst/>
                          <a:latin typeface="Arial" pitchFamily="34" charset="0"/>
                          <a:ea typeface="굴림" pitchFamily="50" charset="-127"/>
                          <a:cs typeface="Arial" pitchFamily="34" charset="0"/>
                        </a:rPr>
                        <a:t>Chosun</a:t>
                      </a:r>
                      <a:endParaRPr kumimoji="1" lang="ko-KR" altLang="en-US" sz="1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lang="sv-SE" altLang="ko-KR" sz="1000" dirty="0" smtClean="0">
                          <a:latin typeface="Arial" pitchFamily="34" charset="0"/>
                          <a:cs typeface="Arial" pitchFamily="34" charset="0"/>
                        </a:rPr>
                        <a:t>87, Sogong-dong, Jung-gu, Seoul, Korea 100-070</a:t>
                      </a:r>
                      <a:endParaRPr kumimoji="1" lang="ko-KR" altLang="en-US" sz="1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+82 2 771 0500</a:t>
                      </a:r>
                      <a:endParaRPr kumimoji="1" lang="ko-KR" altLang="en-US" sz="1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lang="en-US" altLang="ko-KR" sz="1000" u="none" kern="1200" dirty="0" smtClean="0">
                          <a:solidFill>
                            <a:schemeClr val="tx1"/>
                          </a:solidFill>
                          <a:latin typeface="Arial" pitchFamily="34" charset="0"/>
                          <a:ea typeface="+mn-ea"/>
                          <a:cs typeface="Arial" pitchFamily="34" charset="0"/>
                          <a:hlinkClick r:id="rId2"/>
                        </a:rPr>
                        <a:t>www.echosunhotel.com</a:t>
                      </a:r>
                      <a:endParaRPr lang="ko-KR" altLang="en-US" sz="1000" u="none" kern="1200" dirty="0" smtClean="0">
                        <a:solidFill>
                          <a:schemeClr val="tx1"/>
                        </a:solidFill>
                        <a:latin typeface="Arial" pitchFamily="34" charset="0"/>
                        <a:ea typeface="+mn-ea"/>
                        <a:cs typeface="Arial" pitchFamily="34" charset="0"/>
                        <a:hlinkClick r:id="rId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굴림" pitchFamily="50" charset="-127"/>
                          <a:ea typeface="굴림" pitchFamily="50" charset="-127"/>
                          <a:cs typeface="Arial" pitchFamily="34" charset="0"/>
                        </a:rPr>
                        <a:t>\</a:t>
                      </a: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225,000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15~20 minute walk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9593">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000" b="0" i="0" u="none" strike="noStrike" cap="none" normalizeH="0" baseline="0" dirty="0" err="1" smtClean="0">
                          <a:ln>
                            <a:noFill/>
                          </a:ln>
                          <a:solidFill>
                            <a:schemeClr val="tx1"/>
                          </a:solidFill>
                          <a:effectLst/>
                          <a:latin typeface="Arial" pitchFamily="34" charset="0"/>
                          <a:ea typeface="굴림" pitchFamily="50" charset="-127"/>
                          <a:cs typeface="Arial" pitchFamily="34" charset="0"/>
                        </a:rPr>
                        <a:t>Lotte</a:t>
                      </a:r>
                      <a:endParaRPr kumimoji="1" lang="ko-KR" altLang="en-US" sz="1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sv-SE"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1, Sogong-Dong, Jung-Gu, Seoul, Korea</a:t>
                      </a:r>
                      <a:endParaRPr kumimoji="1" lang="ko-KR" altLang="en-US" sz="1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+82 2 771 1000</a:t>
                      </a:r>
                      <a:endParaRPr kumimoji="1" lang="ko-KR" altLang="en-US" sz="1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lang="en-US" altLang="ko-KR" sz="1000" u="none" kern="1200" dirty="0" smtClean="0">
                          <a:solidFill>
                            <a:schemeClr val="tx1"/>
                          </a:solidFill>
                          <a:latin typeface="Arial" pitchFamily="34" charset="0"/>
                          <a:ea typeface="+mn-ea"/>
                          <a:cs typeface="Arial" pitchFamily="34" charset="0"/>
                          <a:hlinkClick r:id="rId2"/>
                        </a:rPr>
                        <a:t>www.lottehotelseoul.com</a:t>
                      </a:r>
                      <a:endParaRPr lang="ko-KR" altLang="en-US" sz="1000" u="none" kern="1200" dirty="0" smtClean="0">
                        <a:solidFill>
                          <a:schemeClr val="tx1"/>
                        </a:solidFill>
                        <a:latin typeface="Arial" pitchFamily="34" charset="0"/>
                        <a:ea typeface="+mn-ea"/>
                        <a:cs typeface="Arial" pitchFamily="34" charset="0"/>
                        <a:hlinkClick r:id="rId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dirty="0" smtClean="0">
                          <a:ln>
                            <a:noFill/>
                          </a:ln>
                          <a:solidFill>
                            <a:schemeClr val="tx1"/>
                          </a:solidFill>
                          <a:effectLst/>
                          <a:latin typeface="굴림" pitchFamily="50" charset="-127"/>
                          <a:ea typeface="굴림" pitchFamily="50" charset="-127"/>
                          <a:cs typeface="Arial" pitchFamily="34" charset="0"/>
                        </a:rPr>
                        <a:t>\</a:t>
                      </a: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190,000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defRPr/>
                      </a:pP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15~20 minute walk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9593">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000" b="0" i="0" u="none" strike="noStrike" cap="none" normalizeH="0" baseline="0" dirty="0" err="1" smtClean="0">
                          <a:ln>
                            <a:noFill/>
                          </a:ln>
                          <a:solidFill>
                            <a:schemeClr val="tx1"/>
                          </a:solidFill>
                          <a:effectLst/>
                          <a:latin typeface="Arial" pitchFamily="34" charset="0"/>
                          <a:ea typeface="굴림" pitchFamily="50" charset="-127"/>
                          <a:cs typeface="Arial" pitchFamily="34" charset="0"/>
                        </a:rPr>
                        <a:t>Koreana</a:t>
                      </a:r>
                      <a:endParaRPr kumimoji="1" lang="ko-KR" altLang="en-US" sz="1000" b="0" i="0" u="none" strike="noStrike" cap="none" normalizeH="0" baseline="0" dirty="0" smtClean="0">
                        <a:ln>
                          <a:noFill/>
                        </a:ln>
                        <a:solidFill>
                          <a:schemeClr val="tx1"/>
                        </a:solidFill>
                        <a:effectLst/>
                        <a:latin typeface="Arial" pitchFamily="34" charset="0"/>
                        <a:ea typeface="굴림" pitchFamily="50" charset="-127"/>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lang="en-US" altLang="ko-KR" sz="1000" dirty="0" smtClean="0">
                          <a:latin typeface="Arial" pitchFamily="34" charset="0"/>
                          <a:cs typeface="Arial" pitchFamily="34" charset="0"/>
                        </a:rPr>
                        <a:t>61-1, 1 ka, </a:t>
                      </a:r>
                      <a:r>
                        <a:rPr lang="en-US" altLang="ko-KR" sz="1000" dirty="0" err="1" smtClean="0">
                          <a:latin typeface="Arial" pitchFamily="34" charset="0"/>
                          <a:cs typeface="Arial" pitchFamily="34" charset="0"/>
                        </a:rPr>
                        <a:t>Taipyung-ro</a:t>
                      </a:r>
                      <a:r>
                        <a:rPr lang="en-US" altLang="ko-KR" sz="1000" dirty="0" smtClean="0">
                          <a:latin typeface="Arial" pitchFamily="34" charset="0"/>
                          <a:cs typeface="Arial" pitchFamily="34" charset="0"/>
                        </a:rPr>
                        <a:t>, Chung-</a:t>
                      </a:r>
                      <a:r>
                        <a:rPr lang="en-US" altLang="ko-KR" sz="1000" dirty="0" err="1" smtClean="0">
                          <a:latin typeface="Arial" pitchFamily="34" charset="0"/>
                          <a:cs typeface="Arial" pitchFamily="34" charset="0"/>
                        </a:rPr>
                        <a:t>gu</a:t>
                      </a:r>
                      <a:r>
                        <a:rPr lang="en-US" altLang="ko-KR" sz="1000" dirty="0" smtClean="0">
                          <a:latin typeface="Arial" pitchFamily="34" charset="0"/>
                          <a:cs typeface="Arial" pitchFamily="34" charset="0"/>
                        </a:rPr>
                        <a:t>, Seoul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defRPr/>
                      </a:pPr>
                      <a:r>
                        <a:rPr lang="en-US" altLang="ko-KR" sz="1000" dirty="0" smtClean="0">
                          <a:latin typeface="Arial" pitchFamily="34" charset="0"/>
                          <a:cs typeface="Arial" pitchFamily="34" charset="0"/>
                        </a:rPr>
                        <a:t>+82 2 2171</a:t>
                      </a:r>
                      <a:r>
                        <a:rPr lang="en-US" altLang="ko-KR" sz="1000" baseline="0" dirty="0" smtClean="0">
                          <a:latin typeface="Arial" pitchFamily="34" charset="0"/>
                          <a:cs typeface="Arial" pitchFamily="34" charset="0"/>
                        </a:rPr>
                        <a:t> </a:t>
                      </a:r>
                      <a:r>
                        <a:rPr lang="en-US" altLang="ko-KR" sz="1000" dirty="0" smtClean="0">
                          <a:latin typeface="Arial" pitchFamily="34" charset="0"/>
                          <a:cs typeface="Arial" pitchFamily="34" charset="0"/>
                        </a:rPr>
                        <a:t>7845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defRPr/>
                      </a:pPr>
                      <a:r>
                        <a:rPr lang="en-US" altLang="ko-KR" sz="1000" u="none" dirty="0" smtClean="0">
                          <a:solidFill>
                            <a:schemeClr val="tx1"/>
                          </a:solidFill>
                          <a:latin typeface="Arial" pitchFamily="34" charset="0"/>
                          <a:cs typeface="Arial" pitchFamily="34" charset="0"/>
                          <a:hlinkClick r:id="rId3"/>
                        </a:rPr>
                        <a:t>www.koreanahotel.com</a:t>
                      </a:r>
                      <a:endParaRPr lang="en-US" altLang="ko-KR" sz="1000" u="none" dirty="0" smtClean="0">
                        <a:solidFill>
                          <a:schemeClr val="tx1"/>
                        </a:solidFill>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defRPr/>
                      </a:pPr>
                      <a:r>
                        <a:rPr kumimoji="1" lang="en-US" altLang="ko-KR" sz="1000" b="0" i="0" u="none" strike="noStrike" cap="none" normalizeH="0" baseline="0" dirty="0" smtClean="0">
                          <a:ln>
                            <a:noFill/>
                          </a:ln>
                          <a:solidFill>
                            <a:schemeClr val="tx1"/>
                          </a:solidFill>
                          <a:effectLst/>
                          <a:latin typeface="굴림" pitchFamily="50" charset="-127"/>
                          <a:ea typeface="굴림" pitchFamily="50" charset="-127"/>
                          <a:cs typeface="Arial" pitchFamily="34" charset="0"/>
                        </a:rPr>
                        <a:t>\</a:t>
                      </a: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150,000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000" b="0" i="0" u="none" strike="noStrike" cap="none" normalizeH="0" baseline="0" smtClean="0">
                          <a:ln>
                            <a:noFill/>
                          </a:ln>
                          <a:solidFill>
                            <a:schemeClr val="tx1"/>
                          </a:solidFill>
                          <a:effectLst/>
                          <a:latin typeface="Arial" pitchFamily="34" charset="0"/>
                          <a:ea typeface="굴림" pitchFamily="50" charset="-127"/>
                          <a:cs typeface="Arial" pitchFamily="34" charset="0"/>
                        </a:rPr>
                        <a:t>20 </a:t>
                      </a:r>
                      <a:r>
                        <a:rPr kumimoji="1" lang="en-US" altLang="ko-KR" sz="1000" b="0" i="0" u="none" strike="noStrike" cap="none" normalizeH="0" baseline="0" dirty="0" smtClean="0">
                          <a:ln>
                            <a:noFill/>
                          </a:ln>
                          <a:solidFill>
                            <a:schemeClr val="tx1"/>
                          </a:solidFill>
                          <a:effectLst/>
                          <a:latin typeface="Arial" pitchFamily="34" charset="0"/>
                          <a:ea typeface="굴림" pitchFamily="50" charset="-127"/>
                          <a:cs typeface="Arial" pitchFamily="34" charset="0"/>
                        </a:rPr>
                        <a:t>minute walk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Text Box 64"/>
          <p:cNvSpPr txBox="1">
            <a:spLocks noChangeArrowheads="1"/>
          </p:cNvSpPr>
          <p:nvPr/>
        </p:nvSpPr>
        <p:spPr bwMode="auto">
          <a:xfrm>
            <a:off x="0" y="7786710"/>
            <a:ext cx="7100888" cy="244475"/>
          </a:xfrm>
          <a:prstGeom prst="rect">
            <a:avLst/>
          </a:prstGeom>
          <a:noFill/>
          <a:ln w="9525" algn="ctr">
            <a:noFill/>
            <a:miter lim="800000"/>
            <a:headEnd/>
            <a:tailEnd/>
          </a:ln>
        </p:spPr>
        <p:txBody>
          <a:bodyPr>
            <a:spAutoFit/>
          </a:bodyPr>
          <a:lstStyle/>
          <a:p>
            <a:r>
              <a:rPr lang="en-GB" altLang="ko-KR" sz="1000" b="0" dirty="0" smtClean="0"/>
              <a:t> Please </a:t>
            </a:r>
            <a:r>
              <a:rPr lang="en-GB" altLang="ko-KR" sz="1000" b="0" dirty="0"/>
              <a:t>keep a copy of this form for your own files.</a:t>
            </a:r>
          </a:p>
        </p:txBody>
      </p:sp>
      <p:sp>
        <p:nvSpPr>
          <p:cNvPr id="11" name="Text Box 58"/>
          <p:cNvSpPr txBox="1">
            <a:spLocks noChangeArrowheads="1"/>
          </p:cNvSpPr>
          <p:nvPr/>
        </p:nvSpPr>
        <p:spPr bwMode="auto">
          <a:xfrm>
            <a:off x="115888" y="8001024"/>
            <a:ext cx="6527822" cy="707886"/>
          </a:xfrm>
          <a:prstGeom prst="rect">
            <a:avLst/>
          </a:prstGeom>
          <a:noFill/>
          <a:ln w="9525" algn="ctr">
            <a:solidFill>
              <a:schemeClr val="tx1"/>
            </a:solidFill>
            <a:miter lim="800000"/>
            <a:headEnd/>
            <a:tailEnd/>
          </a:ln>
        </p:spPr>
        <p:txBody>
          <a:bodyPr wrap="square">
            <a:spAutoFit/>
          </a:bodyPr>
          <a:lstStyle/>
          <a:p>
            <a:r>
              <a:rPr lang="en-GB" altLang="ko-KR" sz="1000" dirty="0"/>
              <a:t>I agree to the above mentioned conditions as well as the conditions stated in the Invitation Programme.  I have read and accept the cancellation terms, disclaimer and insurance recommendations.</a:t>
            </a:r>
          </a:p>
          <a:p>
            <a:endParaRPr lang="en-GB" altLang="ko-KR" sz="500" dirty="0"/>
          </a:p>
          <a:p>
            <a:endParaRPr lang="en-GB" altLang="ko-KR" sz="500" dirty="0"/>
          </a:p>
          <a:p>
            <a:r>
              <a:rPr lang="en-GB" altLang="ko-KR" sz="1000" b="0" dirty="0"/>
              <a:t>Signed by ______________________________________ Date </a:t>
            </a:r>
            <a:r>
              <a:rPr lang="en-GB" altLang="ko-KR" sz="1000" b="0" dirty="0" smtClean="0"/>
              <a:t>______________________________________</a:t>
            </a:r>
            <a:endParaRPr lang="en-GB" altLang="ko-KR" sz="1000" b="0" dirty="0"/>
          </a:p>
        </p:txBody>
      </p:sp>
      <p:pic>
        <p:nvPicPr>
          <p:cNvPr id="12" name="Picture 11" descr="ifa1">
            <a:hlinkClick r:id="rId4"/>
          </p:cNvPr>
          <p:cNvPicPr>
            <a:picLocks noChangeAspect="1" noChangeArrowheads="1"/>
          </p:cNvPicPr>
          <p:nvPr/>
        </p:nvPicPr>
        <p:blipFill>
          <a:blip r:embed="rId5" cstate="print">
            <a:clrChange>
              <a:clrFrom>
                <a:srgbClr val="FFFFFF"/>
              </a:clrFrom>
              <a:clrTo>
                <a:srgbClr val="FFFFFF">
                  <a:alpha val="0"/>
                </a:srgbClr>
              </a:clrTo>
            </a:clrChange>
            <a:lum bright="-100000" contrast="-100000"/>
            <a:grayscl/>
            <a:biLevel thresh="50000"/>
          </a:blip>
          <a:srcRect/>
          <a:stretch>
            <a:fillRect/>
          </a:stretch>
        </p:blipFill>
        <p:spPr bwMode="auto">
          <a:xfrm flipV="1">
            <a:off x="3957099" y="8786842"/>
            <a:ext cx="329157" cy="285752"/>
          </a:xfrm>
          <a:prstGeom prst="rect">
            <a:avLst/>
          </a:prstGeom>
          <a:noFill/>
          <a:ln w="9525">
            <a:noFill/>
            <a:miter lim="800000"/>
            <a:headEnd/>
            <a:tailEnd/>
          </a:ln>
        </p:spPr>
      </p:pic>
      <p:sp>
        <p:nvSpPr>
          <p:cNvPr id="13" name="TextBox 12"/>
          <p:cNvSpPr txBox="1"/>
          <p:nvPr/>
        </p:nvSpPr>
        <p:spPr>
          <a:xfrm>
            <a:off x="4214818" y="8786842"/>
            <a:ext cx="2608150" cy="307777"/>
          </a:xfrm>
          <a:prstGeom prst="rect">
            <a:avLst/>
          </a:prstGeom>
          <a:noFill/>
        </p:spPr>
        <p:txBody>
          <a:bodyPr wrap="none" rtlCol="0">
            <a:spAutoFit/>
          </a:bodyPr>
          <a:lstStyle/>
          <a:p>
            <a:r>
              <a:rPr lang="en-US" altLang="ko-KR" sz="1400" dirty="0" smtClean="0">
                <a:latin typeface="Times New Roman" pitchFamily="18" charset="0"/>
                <a:cs typeface="Times New Roman" pitchFamily="18" charset="0"/>
              </a:rPr>
              <a:t>International Fiscal Association</a:t>
            </a:r>
            <a:endParaRPr lang="ko-KR" alt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F910C"/>
        </a:solidFill>
        <a:effectLst/>
      </p:bgPr>
    </p:bg>
    <p:spTree>
      <p:nvGrpSpPr>
        <p:cNvPr id="1" name=""/>
        <p:cNvGrpSpPr/>
        <p:nvPr/>
      </p:nvGrpSpPr>
      <p:grpSpPr>
        <a:xfrm>
          <a:off x="0" y="0"/>
          <a:ext cx="0" cy="0"/>
          <a:chOff x="0" y="0"/>
          <a:chExt cx="0" cy="0"/>
        </a:xfrm>
      </p:grpSpPr>
      <p:pic>
        <p:nvPicPr>
          <p:cNvPr id="2" name="Picture 11" descr="ifa1">
            <a:hlinkClick r:id="rId2"/>
          </p:cNvPr>
          <p:cNvPicPr>
            <a:picLocks noChangeAspect="1" noChangeArrowheads="1"/>
          </p:cNvPicPr>
          <p:nvPr/>
        </p:nvPicPr>
        <p:blipFill>
          <a:blip r:embed="rId3" cstate="print">
            <a:clrChange>
              <a:clrFrom>
                <a:srgbClr val="FFFFFF"/>
              </a:clrFrom>
              <a:clrTo>
                <a:srgbClr val="FFFFFF">
                  <a:alpha val="0"/>
                </a:srgbClr>
              </a:clrTo>
            </a:clrChange>
            <a:lum bright="-100000" contrast="-100000"/>
            <a:grayscl/>
            <a:biLevel thresh="50000"/>
          </a:blip>
          <a:srcRect/>
          <a:stretch>
            <a:fillRect/>
          </a:stretch>
        </p:blipFill>
        <p:spPr bwMode="auto">
          <a:xfrm flipV="1">
            <a:off x="3957099" y="8786842"/>
            <a:ext cx="329157" cy="285752"/>
          </a:xfrm>
          <a:prstGeom prst="rect">
            <a:avLst/>
          </a:prstGeom>
          <a:noFill/>
          <a:ln w="9525">
            <a:noFill/>
            <a:miter lim="800000"/>
            <a:headEnd/>
            <a:tailEnd/>
          </a:ln>
        </p:spPr>
      </p:pic>
      <p:sp>
        <p:nvSpPr>
          <p:cNvPr id="3" name="TextBox 2"/>
          <p:cNvSpPr txBox="1"/>
          <p:nvPr/>
        </p:nvSpPr>
        <p:spPr>
          <a:xfrm>
            <a:off x="4214818" y="8786842"/>
            <a:ext cx="2608150" cy="307777"/>
          </a:xfrm>
          <a:prstGeom prst="rect">
            <a:avLst/>
          </a:prstGeom>
          <a:noFill/>
        </p:spPr>
        <p:txBody>
          <a:bodyPr wrap="none" rtlCol="0">
            <a:spAutoFit/>
          </a:bodyPr>
          <a:lstStyle/>
          <a:p>
            <a:r>
              <a:rPr lang="en-US" altLang="ko-KR" sz="1400" dirty="0" smtClean="0">
                <a:latin typeface="Times New Roman" pitchFamily="18" charset="0"/>
                <a:cs typeface="Times New Roman" pitchFamily="18" charset="0"/>
              </a:rPr>
              <a:t>International Fiscal Association</a:t>
            </a:r>
            <a:endParaRPr lang="ko-KR" altLang="en-US" sz="1400" dirty="0">
              <a:latin typeface="Times New Roman" pitchFamily="18" charset="0"/>
              <a:cs typeface="Times New Roman" pitchFamily="18" charset="0"/>
            </a:endParaRPr>
          </a:p>
        </p:txBody>
      </p:sp>
      <p:graphicFrame>
        <p:nvGraphicFramePr>
          <p:cNvPr id="4" name="Group 303"/>
          <p:cNvGraphicFramePr>
            <a:graphicFrameLocks noGrp="1"/>
          </p:cNvGraphicFramePr>
          <p:nvPr/>
        </p:nvGraphicFramePr>
        <p:xfrm>
          <a:off x="500042" y="928662"/>
          <a:ext cx="5903913" cy="1214446"/>
        </p:xfrm>
        <a:graphic>
          <a:graphicData uri="http://schemas.openxmlformats.org/drawingml/2006/table">
            <a:tbl>
              <a:tblPr/>
              <a:tblGrid>
                <a:gridCol w="5903913"/>
              </a:tblGrid>
              <a:tr h="288046">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050" b="1" i="0" u="none" strike="noStrike" cap="none" normalizeH="0" baseline="0" dirty="0" smtClean="0">
                          <a:ln>
                            <a:noFill/>
                          </a:ln>
                          <a:solidFill>
                            <a:schemeClr val="bg1"/>
                          </a:solidFill>
                          <a:effectLst/>
                          <a:latin typeface="Arial" charset="0"/>
                          <a:ea typeface="굴림" pitchFamily="50" charset="-127"/>
                        </a:rPr>
                        <a:t>Exhibitor Sponsors </a:t>
                      </a:r>
                      <a:r>
                        <a:rPr kumimoji="1" lang="en-US" altLang="ko-KR" sz="1050" b="0" i="0" u="none" strike="noStrike" cap="none" normalizeH="0" baseline="0" dirty="0" smtClean="0">
                          <a:ln>
                            <a:noFill/>
                          </a:ln>
                          <a:solidFill>
                            <a:schemeClr val="bg1"/>
                          </a:solidFill>
                          <a:effectLst/>
                          <a:latin typeface="Arial" charset="0"/>
                          <a:ea typeface="굴림" pitchFamily="50" charset="-127"/>
                        </a:rPr>
                        <a:t>(to be amended)</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6400">
                <a:tc>
                  <a:txBody>
                    <a:bodyPr/>
                    <a:lstStyle/>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endParaRPr kumimoji="1" lang="en-US" altLang="ko-KR" sz="1000" b="0" i="0" u="none" strike="noStrike" cap="none" normalizeH="0" baseline="0" dirty="0" smtClean="0">
                        <a:ln>
                          <a:noFill/>
                        </a:ln>
                        <a:solidFill>
                          <a:schemeClr val="tx1"/>
                        </a:solidFill>
                        <a:effectLst/>
                        <a:latin typeface="Arial" charset="0"/>
                        <a:ea typeface="굴림" pitchFamily="50" charset="-127"/>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 name="Group 314"/>
          <p:cNvGraphicFramePr>
            <a:graphicFrameLocks noGrp="1"/>
          </p:cNvGraphicFramePr>
          <p:nvPr/>
        </p:nvGraphicFramePr>
        <p:xfrm>
          <a:off x="500042" y="2643174"/>
          <a:ext cx="5929354" cy="5786478"/>
        </p:xfrm>
        <a:graphic>
          <a:graphicData uri="http://schemas.openxmlformats.org/drawingml/2006/table">
            <a:tbl>
              <a:tblPr/>
              <a:tblGrid>
                <a:gridCol w="5929354"/>
              </a:tblGrid>
              <a:tr h="441132">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050" b="1" i="0" u="none" strike="noStrike" cap="none" normalizeH="0" baseline="0" dirty="0" smtClean="0">
                          <a:ln>
                            <a:noFill/>
                          </a:ln>
                          <a:solidFill>
                            <a:schemeClr val="bg1"/>
                          </a:solidFill>
                          <a:effectLst/>
                          <a:latin typeface="Arial" charset="0"/>
                          <a:ea typeface="굴림" pitchFamily="50" charset="-127"/>
                        </a:rPr>
                        <a:t>Sponsors List </a:t>
                      </a:r>
                      <a:r>
                        <a:rPr kumimoji="1" lang="en-US" altLang="ko-KR" sz="1050" b="0" i="0" u="none" strike="noStrike" cap="none" normalizeH="0" baseline="0" dirty="0" smtClean="0">
                          <a:ln>
                            <a:noFill/>
                          </a:ln>
                          <a:solidFill>
                            <a:schemeClr val="bg1"/>
                          </a:solidFill>
                          <a:effectLst/>
                          <a:latin typeface="Arial" charset="0"/>
                          <a:ea typeface="굴림" pitchFamily="50" charset="-127"/>
                        </a:rPr>
                        <a:t>(proposed, not yet confirmed)</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5346">
                <a:tc>
                  <a:txBody>
                    <a:bodyPr/>
                    <a:lstStyle/>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r>
                        <a:rPr kumimoji="1" lang="en-US" altLang="ko-KR" sz="1000" b="0" i="0" u="none" strike="noStrike" cap="none" normalizeH="0" baseline="0" dirty="0" smtClean="0">
                          <a:ln>
                            <a:noFill/>
                          </a:ln>
                          <a:solidFill>
                            <a:schemeClr val="tx1"/>
                          </a:solidFill>
                          <a:effectLst/>
                          <a:latin typeface="Arial" charset="0"/>
                          <a:ea typeface="굴림" pitchFamily="50" charset="-127"/>
                        </a:rPr>
                        <a:t>  </a:t>
                      </a: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r>
                        <a:rPr kumimoji="1" lang="en-US" altLang="ko-KR" sz="1000" b="0" i="0" u="none" strike="noStrike" cap="none" normalizeH="0" baseline="0" dirty="0" smtClean="0">
                          <a:ln>
                            <a:noFill/>
                          </a:ln>
                          <a:solidFill>
                            <a:schemeClr val="tx1"/>
                          </a:solidFill>
                          <a:effectLst/>
                          <a:latin typeface="Arial" charset="0"/>
                          <a:ea typeface="굴림" pitchFamily="50" charset="-127"/>
                        </a:rPr>
                        <a:t>  </a:t>
                      </a: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endParaRPr kumimoji="1" lang="en-US" altLang="ko-KR" sz="1000" b="0" i="0" u="none" strike="noStrike" cap="none" normalizeH="0" baseline="0" dirty="0" smtClean="0">
                        <a:ln>
                          <a:noFill/>
                        </a:ln>
                        <a:solidFill>
                          <a:schemeClr val="tx1"/>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endParaRPr kumimoji="1" lang="en-US" altLang="ko-KR" sz="1000" b="0" i="0" u="none" strike="noStrike" cap="none" normalizeH="0" baseline="0" dirty="0" smtClean="0">
                        <a:ln>
                          <a:noFill/>
                        </a:ln>
                        <a:solidFill>
                          <a:schemeClr val="tx1"/>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endParaRPr kumimoji="1" lang="en-US" altLang="ko-KR" sz="1000" b="0" i="0" u="none" strike="noStrike" cap="none" normalizeH="0" baseline="0" dirty="0" smtClean="0">
                        <a:ln>
                          <a:noFill/>
                        </a:ln>
                        <a:solidFill>
                          <a:schemeClr val="tx1"/>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endParaRPr kumimoji="1" lang="en-US" altLang="ko-KR" sz="1000" b="0" i="0" u="none" strike="noStrike" cap="none" normalizeH="0" baseline="0" dirty="0" smtClean="0">
                        <a:ln>
                          <a:noFill/>
                        </a:ln>
                        <a:solidFill>
                          <a:schemeClr val="tx1"/>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endParaRPr kumimoji="1" lang="en-US" altLang="ko-KR" sz="1000" b="0" i="0" u="none" strike="noStrike" cap="none" normalizeH="0" baseline="0" dirty="0" smtClean="0">
                        <a:ln>
                          <a:noFill/>
                        </a:ln>
                        <a:solidFill>
                          <a:schemeClr val="tx1"/>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endParaRPr kumimoji="1" lang="en-US" altLang="ko-KR" sz="1000" b="0" i="0" u="none" strike="noStrike" cap="none" normalizeH="0" baseline="0" dirty="0" smtClean="0">
                        <a:ln>
                          <a:noFill/>
                        </a:ln>
                        <a:solidFill>
                          <a:schemeClr val="tx1"/>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endParaRPr kumimoji="1" lang="en-US" altLang="ko-KR" sz="1000" b="0" i="0" u="none" strike="noStrike" cap="none" normalizeH="0" baseline="0" dirty="0" smtClean="0">
                        <a:ln>
                          <a:noFill/>
                        </a:ln>
                        <a:solidFill>
                          <a:schemeClr val="tx1"/>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endParaRPr kumimoji="1" lang="en-US" altLang="ko-KR" sz="1000" b="0" i="0" u="none" strike="noStrike" cap="none" normalizeH="0" baseline="0" dirty="0" smtClean="0">
                        <a:ln>
                          <a:noFill/>
                        </a:ln>
                        <a:solidFill>
                          <a:schemeClr val="tx1"/>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endParaRPr kumimoji="1" lang="en-US" altLang="ko-KR" sz="1000" b="0" i="0" u="none" strike="noStrike" cap="none" normalizeH="0" baseline="0" dirty="0" smtClean="0">
                        <a:ln>
                          <a:noFill/>
                        </a:ln>
                        <a:solidFill>
                          <a:schemeClr val="tx1"/>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r>
                        <a:rPr kumimoji="1" lang="en-US" altLang="ko-KR" sz="1000" b="0" i="0" u="none" strike="noStrike" cap="none" normalizeH="0" baseline="0" dirty="0" smtClean="0">
                          <a:ln>
                            <a:noFill/>
                          </a:ln>
                          <a:solidFill>
                            <a:schemeClr val="tx1"/>
                          </a:solidFill>
                          <a:effectLst/>
                          <a:latin typeface="Arial" charset="0"/>
                          <a:ea typeface="굴림" pitchFamily="50" charset="-127"/>
                        </a:rPr>
                        <a:t>  </a:t>
                      </a: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endParaRPr kumimoji="1" lang="en-US" altLang="ko-KR" sz="1000" b="0" i="0" u="none" strike="noStrike" cap="none" normalizeH="0" baseline="0" dirty="0" smtClean="0">
                        <a:ln>
                          <a:noFill/>
                        </a:ln>
                        <a:solidFill>
                          <a:schemeClr val="tx1"/>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endParaRPr kumimoji="1" lang="en-US" altLang="ko-KR" sz="1000" b="0" i="0" u="none" strike="noStrike" cap="none" normalizeH="0" baseline="0" dirty="0" smtClean="0">
                        <a:ln>
                          <a:noFill/>
                        </a:ln>
                        <a:solidFill>
                          <a:schemeClr val="tx1"/>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endParaRPr kumimoji="1" lang="en-US" altLang="ko-KR" sz="1000" b="0" i="0" u="none" strike="noStrike" cap="none" normalizeH="0" baseline="0" dirty="0" smtClean="0">
                        <a:ln>
                          <a:noFill/>
                        </a:ln>
                        <a:solidFill>
                          <a:schemeClr val="tx1"/>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endParaRPr kumimoji="1" lang="en-US" altLang="ko-KR" sz="1000" b="0" i="0" u="none" strike="noStrike" cap="none" normalizeH="0" baseline="0" dirty="0" smtClean="0">
                        <a:ln>
                          <a:noFill/>
                        </a:ln>
                        <a:solidFill>
                          <a:schemeClr val="tx1"/>
                        </a:solidFill>
                        <a:effectLst/>
                        <a:latin typeface="Arial" charset="0"/>
                        <a:ea typeface="굴림" pitchFamily="50" charset="-127"/>
                      </a:endParaRP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r>
                        <a:rPr kumimoji="1" lang="en-US" altLang="ko-KR" sz="1000" b="0" i="0" u="none" strike="noStrike" cap="none" normalizeH="0" baseline="0" dirty="0" smtClean="0">
                          <a:ln>
                            <a:noFill/>
                          </a:ln>
                          <a:solidFill>
                            <a:schemeClr val="tx1"/>
                          </a:solidFill>
                          <a:effectLst/>
                          <a:latin typeface="Arial" charset="0"/>
                          <a:ea typeface="굴림" pitchFamily="50" charset="-127"/>
                        </a:rPr>
                        <a:t>   </a:t>
                      </a: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r>
                        <a:rPr kumimoji="1" lang="en-US" altLang="ko-KR" sz="1000" b="0" i="0" u="none" strike="noStrike" cap="none" normalizeH="0" baseline="0" dirty="0" smtClean="0">
                          <a:ln>
                            <a:noFill/>
                          </a:ln>
                          <a:solidFill>
                            <a:schemeClr val="tx1"/>
                          </a:solidFill>
                          <a:effectLst/>
                          <a:latin typeface="Arial" charset="0"/>
                          <a:ea typeface="굴림" pitchFamily="50" charset="-127"/>
                        </a:rPr>
                        <a:t>  </a:t>
                      </a: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r>
                        <a:rPr kumimoji="1" lang="en-US" altLang="ko-KR" sz="1000" b="0" i="0" u="none" strike="noStrike" cap="none" normalizeH="0" baseline="0" dirty="0" smtClean="0">
                          <a:ln>
                            <a:noFill/>
                          </a:ln>
                          <a:solidFill>
                            <a:schemeClr val="tx1"/>
                          </a:solidFill>
                          <a:effectLst/>
                          <a:latin typeface="Arial" charset="0"/>
                          <a:ea typeface="굴림" pitchFamily="50" charset="-127"/>
                        </a:rPr>
                        <a:t> </a:t>
                      </a:r>
                    </a:p>
                    <a:p>
                      <a:pPr marL="0" marR="0" lvl="0" indent="0" algn="l" defTabSz="914400" rtl="0" eaLnBrk="1" fontAlgn="base" latinLnBrk="1" hangingPunct="1">
                        <a:lnSpc>
                          <a:spcPct val="100000"/>
                        </a:lnSpc>
                        <a:spcBef>
                          <a:spcPct val="20000"/>
                        </a:spcBef>
                        <a:spcAft>
                          <a:spcPct val="0"/>
                        </a:spcAft>
                        <a:buClrTx/>
                        <a:buSzTx/>
                        <a:buFontTx/>
                        <a:buNone/>
                        <a:tabLst>
                          <a:tab pos="190500" algn="l"/>
                        </a:tabLst>
                      </a:pPr>
                      <a:r>
                        <a:rPr kumimoji="1" lang="en-US" altLang="ko-KR" sz="1000" b="0" i="0" u="none" strike="noStrike" cap="none" normalizeH="0" baseline="0" dirty="0" smtClean="0">
                          <a:ln>
                            <a:noFill/>
                          </a:ln>
                          <a:solidFill>
                            <a:schemeClr val="tx1"/>
                          </a:solidFill>
                          <a:effectLst/>
                          <a:latin typeface="Arial" charset="0"/>
                          <a:ea typeface="굴림" pitchFamily="50" charset="-127"/>
                        </a:rPr>
                        <a:t>  </a:t>
                      </a:r>
                      <a:endParaRPr kumimoji="1" lang="en-US" altLang="ko-KR" sz="1000" b="0" i="0" u="none" strike="noStrike" cap="none" normalizeH="0" baseline="0" dirty="0" smtClean="0">
                        <a:ln>
                          <a:noFill/>
                        </a:ln>
                        <a:solidFill>
                          <a:srgbClr val="FF0000"/>
                        </a:solidFill>
                        <a:effectLst/>
                        <a:latin typeface="Arial" charset="0"/>
                        <a:ea typeface="굴림" pitchFamily="50" charset="-127"/>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6" name="그림 5" descr="SHIN&amp;KIM_logo.jpg"/>
          <p:cNvPicPr>
            <a:picLocks noChangeAspect="1"/>
          </p:cNvPicPr>
          <p:nvPr/>
        </p:nvPicPr>
        <p:blipFill>
          <a:blip r:embed="rId4" cstate="print"/>
          <a:srcRect t="18750" b="25000"/>
          <a:stretch>
            <a:fillRect/>
          </a:stretch>
        </p:blipFill>
        <p:spPr>
          <a:xfrm>
            <a:off x="5072074" y="7072330"/>
            <a:ext cx="1143008" cy="428628"/>
          </a:xfrm>
          <a:prstGeom prst="rect">
            <a:avLst/>
          </a:prstGeom>
        </p:spPr>
      </p:pic>
      <p:pic>
        <p:nvPicPr>
          <p:cNvPr id="7" name="그림 6" descr="율촌_CI.JPG"/>
          <p:cNvPicPr>
            <a:picLocks noChangeAspect="1"/>
          </p:cNvPicPr>
          <p:nvPr/>
        </p:nvPicPr>
        <p:blipFill>
          <a:blip r:embed="rId5" cstate="print"/>
          <a:stretch>
            <a:fillRect/>
          </a:stretch>
        </p:blipFill>
        <p:spPr>
          <a:xfrm>
            <a:off x="2143116" y="7215206"/>
            <a:ext cx="642942" cy="292940"/>
          </a:xfrm>
          <a:prstGeom prst="rect">
            <a:avLst/>
          </a:prstGeom>
        </p:spPr>
      </p:pic>
      <p:pic>
        <p:nvPicPr>
          <p:cNvPr id="8" name="그림 7" descr="BKL-조합2.jpg"/>
          <p:cNvPicPr>
            <a:picLocks noChangeAspect="1"/>
          </p:cNvPicPr>
          <p:nvPr/>
        </p:nvPicPr>
        <p:blipFill>
          <a:blip r:embed="rId6" cstate="print"/>
          <a:stretch>
            <a:fillRect/>
          </a:stretch>
        </p:blipFill>
        <p:spPr>
          <a:xfrm>
            <a:off x="3214686" y="7143768"/>
            <a:ext cx="650332" cy="428628"/>
          </a:xfrm>
          <a:prstGeom prst="rect">
            <a:avLst/>
          </a:prstGeom>
        </p:spPr>
      </p:pic>
      <p:pic>
        <p:nvPicPr>
          <p:cNvPr id="9" name="그림 8" descr="Deloitte Logo.jpg"/>
          <p:cNvPicPr>
            <a:picLocks noChangeAspect="1"/>
          </p:cNvPicPr>
          <p:nvPr/>
        </p:nvPicPr>
        <p:blipFill>
          <a:blip r:embed="rId7" cstate="print"/>
          <a:stretch>
            <a:fillRect/>
          </a:stretch>
        </p:blipFill>
        <p:spPr>
          <a:xfrm>
            <a:off x="3071810" y="7858148"/>
            <a:ext cx="1146393" cy="214314"/>
          </a:xfrm>
          <a:prstGeom prst="rect">
            <a:avLst/>
          </a:prstGeom>
        </p:spPr>
      </p:pic>
      <p:pic>
        <p:nvPicPr>
          <p:cNvPr id="10" name="그림 9" descr="kpmg_blue(small size).png"/>
          <p:cNvPicPr>
            <a:picLocks noChangeAspect="1"/>
          </p:cNvPicPr>
          <p:nvPr/>
        </p:nvPicPr>
        <p:blipFill>
          <a:blip r:embed="rId8" cstate="print"/>
          <a:stretch>
            <a:fillRect/>
          </a:stretch>
        </p:blipFill>
        <p:spPr>
          <a:xfrm>
            <a:off x="5361138" y="7786710"/>
            <a:ext cx="925382" cy="232243"/>
          </a:xfrm>
          <a:prstGeom prst="rect">
            <a:avLst/>
          </a:prstGeom>
        </p:spPr>
      </p:pic>
      <p:pic>
        <p:nvPicPr>
          <p:cNvPr id="11" name="그림 10" descr="EY Logo.png"/>
          <p:cNvPicPr>
            <a:picLocks noChangeAspect="1"/>
          </p:cNvPicPr>
          <p:nvPr/>
        </p:nvPicPr>
        <p:blipFill>
          <a:blip r:embed="rId9" cstate="print"/>
          <a:stretch>
            <a:fillRect/>
          </a:stretch>
        </p:blipFill>
        <p:spPr>
          <a:xfrm>
            <a:off x="4286255" y="7846042"/>
            <a:ext cx="1000133" cy="226420"/>
          </a:xfrm>
          <a:prstGeom prst="rect">
            <a:avLst/>
          </a:prstGeom>
        </p:spPr>
      </p:pic>
      <p:pic>
        <p:nvPicPr>
          <p:cNvPr id="12" name="그림 11" descr="광장_국외용(흑백투명).PNG"/>
          <p:cNvPicPr>
            <a:picLocks noChangeAspect="1"/>
          </p:cNvPicPr>
          <p:nvPr/>
        </p:nvPicPr>
        <p:blipFill>
          <a:blip r:embed="rId10" cstate="print"/>
          <a:stretch>
            <a:fillRect/>
          </a:stretch>
        </p:blipFill>
        <p:spPr>
          <a:xfrm>
            <a:off x="4071942" y="7143768"/>
            <a:ext cx="862065" cy="357190"/>
          </a:xfrm>
          <a:prstGeom prst="rect">
            <a:avLst/>
          </a:prstGeom>
        </p:spPr>
      </p:pic>
      <p:pic>
        <p:nvPicPr>
          <p:cNvPr id="13" name="그림 12" descr="samil_삼일회계법인_영문.jpg"/>
          <p:cNvPicPr>
            <a:picLocks noChangeAspect="1"/>
          </p:cNvPicPr>
          <p:nvPr/>
        </p:nvPicPr>
        <p:blipFill>
          <a:blip r:embed="rId11" cstate="print"/>
          <a:stretch>
            <a:fillRect/>
          </a:stretch>
        </p:blipFill>
        <p:spPr>
          <a:xfrm>
            <a:off x="642918" y="7858148"/>
            <a:ext cx="2214578" cy="307580"/>
          </a:xfrm>
          <a:prstGeom prst="rect">
            <a:avLst/>
          </a:prstGeom>
        </p:spPr>
      </p:pic>
      <p:pic>
        <p:nvPicPr>
          <p:cNvPr id="14" name="Picture 2"/>
          <p:cNvPicPr>
            <a:picLocks noChangeAspect="1" noChangeArrowheads="1"/>
          </p:cNvPicPr>
          <p:nvPr/>
        </p:nvPicPr>
        <p:blipFill>
          <a:blip r:embed="rId12" cstate="print"/>
          <a:srcRect l="62696" t="75938" r="26757" b="17499"/>
          <a:stretch>
            <a:fillRect/>
          </a:stretch>
        </p:blipFill>
        <p:spPr bwMode="auto">
          <a:xfrm>
            <a:off x="4857760" y="1428728"/>
            <a:ext cx="1214446" cy="472286"/>
          </a:xfrm>
          <a:prstGeom prst="rect">
            <a:avLst/>
          </a:prstGeom>
          <a:noFill/>
          <a:ln w="9525">
            <a:noFill/>
            <a:miter lim="800000"/>
            <a:headEnd/>
            <a:tailEnd/>
          </a:ln>
        </p:spPr>
      </p:pic>
      <p:pic>
        <p:nvPicPr>
          <p:cNvPr id="15" name="Picture 2"/>
          <p:cNvPicPr>
            <a:picLocks noChangeAspect="1" noChangeArrowheads="1"/>
          </p:cNvPicPr>
          <p:nvPr/>
        </p:nvPicPr>
        <p:blipFill>
          <a:blip r:embed="rId12" cstate="print"/>
          <a:srcRect l="60079" t="25188" r="24491" b="70124"/>
          <a:stretch>
            <a:fillRect/>
          </a:stretch>
        </p:blipFill>
        <p:spPr bwMode="auto">
          <a:xfrm>
            <a:off x="785794" y="7286644"/>
            <a:ext cx="1143007" cy="240633"/>
          </a:xfrm>
          <a:prstGeom prst="rect">
            <a:avLst/>
          </a:prstGeom>
          <a:noFill/>
          <a:ln w="9525">
            <a:noFill/>
            <a:miter lim="800000"/>
            <a:headEnd/>
            <a:tailEnd/>
          </a:ln>
        </p:spPr>
      </p:pic>
      <p:pic>
        <p:nvPicPr>
          <p:cNvPr id="17" name="Picture 2"/>
          <p:cNvPicPr>
            <a:picLocks noChangeAspect="1" noChangeArrowheads="1"/>
          </p:cNvPicPr>
          <p:nvPr/>
        </p:nvPicPr>
        <p:blipFill>
          <a:blip r:embed="rId12" cstate="print"/>
          <a:srcRect l="55079" t="74063" r="40234" b="15624"/>
          <a:stretch>
            <a:fillRect/>
          </a:stretch>
        </p:blipFill>
        <p:spPr bwMode="auto">
          <a:xfrm>
            <a:off x="1000108" y="1285852"/>
            <a:ext cx="642942" cy="736705"/>
          </a:xfrm>
          <a:prstGeom prst="rect">
            <a:avLst/>
          </a:prstGeom>
          <a:noFill/>
          <a:ln w="9525">
            <a:noFill/>
            <a:miter lim="800000"/>
            <a:headEnd/>
            <a:tailEnd/>
          </a:ln>
        </p:spPr>
      </p:pic>
      <p:pic>
        <p:nvPicPr>
          <p:cNvPr id="18" name="Picture 2"/>
          <p:cNvPicPr>
            <a:picLocks noChangeAspect="1" noChangeArrowheads="1"/>
          </p:cNvPicPr>
          <p:nvPr/>
        </p:nvPicPr>
        <p:blipFill>
          <a:blip r:embed="rId12" cstate="print"/>
          <a:srcRect l="61368" t="63626" r="26835" b="27937"/>
          <a:stretch>
            <a:fillRect/>
          </a:stretch>
        </p:blipFill>
        <p:spPr bwMode="auto">
          <a:xfrm>
            <a:off x="2857496" y="3500430"/>
            <a:ext cx="1285884" cy="574816"/>
          </a:xfrm>
          <a:prstGeom prst="rect">
            <a:avLst/>
          </a:prstGeom>
          <a:noFill/>
          <a:ln w="9525">
            <a:noFill/>
            <a:miter lim="800000"/>
            <a:headEnd/>
            <a:tailEnd/>
          </a:ln>
        </p:spPr>
      </p:pic>
      <p:pic>
        <p:nvPicPr>
          <p:cNvPr id="20" name="그림 19" descr="KCCI_LOGO.jpg"/>
          <p:cNvPicPr>
            <a:picLocks noChangeAspect="1"/>
          </p:cNvPicPr>
          <p:nvPr/>
        </p:nvPicPr>
        <p:blipFill>
          <a:blip r:embed="rId13" cstate="print"/>
          <a:stretch>
            <a:fillRect/>
          </a:stretch>
        </p:blipFill>
        <p:spPr>
          <a:xfrm>
            <a:off x="1071546" y="3357554"/>
            <a:ext cx="1125835" cy="785818"/>
          </a:xfrm>
          <a:prstGeom prst="rect">
            <a:avLst/>
          </a:prstGeom>
        </p:spPr>
      </p:pic>
      <p:pic>
        <p:nvPicPr>
          <p:cNvPr id="21" name="Picture 2" descr="http://www.kicpa.or.kr/english2007/images/logo_mtop.gif">
            <a:hlinkClick r:id="rId14"/>
          </p:cNvPr>
          <p:cNvPicPr>
            <a:picLocks noChangeAspect="1" noChangeArrowheads="1"/>
          </p:cNvPicPr>
          <p:nvPr/>
        </p:nvPicPr>
        <p:blipFill>
          <a:blip r:embed="rId15" cstate="print"/>
          <a:srcRect/>
          <a:stretch>
            <a:fillRect/>
          </a:stretch>
        </p:blipFill>
        <p:spPr bwMode="auto">
          <a:xfrm>
            <a:off x="928670" y="4500562"/>
            <a:ext cx="1571636" cy="357190"/>
          </a:xfrm>
          <a:prstGeom prst="rect">
            <a:avLst/>
          </a:prstGeom>
          <a:noFill/>
        </p:spPr>
      </p:pic>
      <p:pic>
        <p:nvPicPr>
          <p:cNvPr id="22" name="Picture 4"/>
          <p:cNvPicPr>
            <a:picLocks noChangeAspect="1" noChangeArrowheads="1"/>
          </p:cNvPicPr>
          <p:nvPr/>
        </p:nvPicPr>
        <p:blipFill>
          <a:blip r:embed="rId16" cstate="print"/>
          <a:srcRect/>
          <a:stretch>
            <a:fillRect/>
          </a:stretch>
        </p:blipFill>
        <p:spPr bwMode="auto">
          <a:xfrm>
            <a:off x="1000108" y="5214942"/>
            <a:ext cx="1214446" cy="617343"/>
          </a:xfrm>
          <a:prstGeom prst="rect">
            <a:avLst/>
          </a:prstGeom>
          <a:noFill/>
          <a:ln w="9525">
            <a:noFill/>
            <a:miter lim="800000"/>
            <a:headEnd/>
            <a:tailEnd/>
          </a:ln>
        </p:spPr>
      </p:pic>
      <p:pic>
        <p:nvPicPr>
          <p:cNvPr id="23" name="Picture 5"/>
          <p:cNvPicPr>
            <a:picLocks noChangeAspect="1" noChangeArrowheads="1"/>
          </p:cNvPicPr>
          <p:nvPr/>
        </p:nvPicPr>
        <p:blipFill>
          <a:blip r:embed="rId17" cstate="print"/>
          <a:srcRect/>
          <a:stretch>
            <a:fillRect/>
          </a:stretch>
        </p:blipFill>
        <p:spPr bwMode="auto">
          <a:xfrm>
            <a:off x="1071546" y="6215074"/>
            <a:ext cx="1143000" cy="619125"/>
          </a:xfrm>
          <a:prstGeom prst="rect">
            <a:avLst/>
          </a:prstGeom>
          <a:noFill/>
          <a:ln w="9525">
            <a:noFill/>
            <a:miter lim="800000"/>
            <a:headEnd/>
            <a:tailEnd/>
          </a:ln>
        </p:spPr>
      </p:pic>
      <p:pic>
        <p:nvPicPr>
          <p:cNvPr id="25" name="Picture 7"/>
          <p:cNvPicPr>
            <a:picLocks noChangeAspect="1" noChangeArrowheads="1"/>
          </p:cNvPicPr>
          <p:nvPr/>
        </p:nvPicPr>
        <p:blipFill>
          <a:blip r:embed="rId18" cstate="print"/>
          <a:srcRect/>
          <a:stretch>
            <a:fillRect/>
          </a:stretch>
        </p:blipFill>
        <p:spPr bwMode="auto">
          <a:xfrm>
            <a:off x="4643446" y="5286380"/>
            <a:ext cx="1476627" cy="614363"/>
          </a:xfrm>
          <a:prstGeom prst="rect">
            <a:avLst/>
          </a:prstGeom>
          <a:noFill/>
          <a:ln w="9525">
            <a:noFill/>
            <a:miter lim="800000"/>
            <a:headEnd/>
            <a:tailEnd/>
          </a:ln>
        </p:spPr>
      </p:pic>
      <p:pic>
        <p:nvPicPr>
          <p:cNvPr id="26" name="Picture 8"/>
          <p:cNvPicPr>
            <a:picLocks noChangeAspect="1" noChangeArrowheads="1"/>
          </p:cNvPicPr>
          <p:nvPr/>
        </p:nvPicPr>
        <p:blipFill>
          <a:blip r:embed="rId19" cstate="print"/>
          <a:srcRect/>
          <a:stretch>
            <a:fillRect/>
          </a:stretch>
        </p:blipFill>
        <p:spPr bwMode="auto">
          <a:xfrm>
            <a:off x="3214686" y="6357950"/>
            <a:ext cx="952500" cy="495300"/>
          </a:xfrm>
          <a:prstGeom prst="rect">
            <a:avLst/>
          </a:prstGeom>
          <a:noFill/>
          <a:ln w="9525">
            <a:noFill/>
            <a:miter lim="800000"/>
            <a:headEnd/>
            <a:tailEnd/>
          </a:ln>
        </p:spPr>
      </p:pic>
      <p:pic>
        <p:nvPicPr>
          <p:cNvPr id="27" name="Picture 10" descr="한국세무사회로고"/>
          <p:cNvPicPr>
            <a:picLocks noChangeAspect="1" noChangeArrowheads="1"/>
          </p:cNvPicPr>
          <p:nvPr/>
        </p:nvPicPr>
        <p:blipFill>
          <a:blip r:embed="rId20" cstate="print"/>
          <a:srcRect/>
          <a:stretch>
            <a:fillRect/>
          </a:stretch>
        </p:blipFill>
        <p:spPr bwMode="auto">
          <a:xfrm>
            <a:off x="2928934" y="4500562"/>
            <a:ext cx="1381125" cy="381001"/>
          </a:xfrm>
          <a:prstGeom prst="rect">
            <a:avLst/>
          </a:prstGeom>
          <a:noFill/>
        </p:spPr>
      </p:pic>
      <p:pic>
        <p:nvPicPr>
          <p:cNvPr id="28" name="Picture 2"/>
          <p:cNvPicPr>
            <a:picLocks noChangeAspect="1" noChangeArrowheads="1"/>
          </p:cNvPicPr>
          <p:nvPr/>
        </p:nvPicPr>
        <p:blipFill>
          <a:blip r:embed="rId21" cstate="print"/>
          <a:srcRect/>
          <a:stretch>
            <a:fillRect/>
          </a:stretch>
        </p:blipFill>
        <p:spPr bwMode="auto">
          <a:xfrm>
            <a:off x="4643446" y="4500562"/>
            <a:ext cx="1543050" cy="381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22" cstate="print"/>
          <a:srcRect/>
          <a:stretch>
            <a:fillRect/>
          </a:stretch>
        </p:blipFill>
        <p:spPr bwMode="auto">
          <a:xfrm>
            <a:off x="4357693" y="3500430"/>
            <a:ext cx="1832695" cy="571504"/>
          </a:xfrm>
          <a:prstGeom prst="rect">
            <a:avLst/>
          </a:prstGeom>
          <a:noFill/>
          <a:ln w="9525">
            <a:noFill/>
            <a:miter lim="800000"/>
            <a:headEnd/>
            <a:tailEnd/>
          </a:ln>
          <a:effectLst/>
        </p:spPr>
      </p:pic>
      <p:pic>
        <p:nvPicPr>
          <p:cNvPr id="29" name="그림 28" descr="LG_c_flat_hor_tag.jpg"/>
          <p:cNvPicPr>
            <a:picLocks noChangeAspect="1"/>
          </p:cNvPicPr>
          <p:nvPr/>
        </p:nvPicPr>
        <p:blipFill>
          <a:blip r:embed="rId23" cstate="print"/>
          <a:stretch>
            <a:fillRect/>
          </a:stretch>
        </p:blipFill>
        <p:spPr>
          <a:xfrm>
            <a:off x="2857496" y="5214942"/>
            <a:ext cx="1382893" cy="753709"/>
          </a:xfrm>
          <a:prstGeom prst="rect">
            <a:avLst/>
          </a:prstGeom>
        </p:spPr>
      </p:pic>
      <p:pic>
        <p:nvPicPr>
          <p:cNvPr id="16" name="Picture 2"/>
          <p:cNvPicPr>
            <a:picLocks noChangeAspect="1" noChangeArrowheads="1"/>
          </p:cNvPicPr>
          <p:nvPr/>
        </p:nvPicPr>
        <p:blipFill>
          <a:blip r:embed="rId24" cstate="print"/>
          <a:srcRect/>
          <a:stretch>
            <a:fillRect/>
          </a:stretch>
        </p:blipFill>
        <p:spPr bwMode="auto">
          <a:xfrm>
            <a:off x="2643182" y="1500167"/>
            <a:ext cx="1357322" cy="36598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en-GB" altLang="ko-KR" sz="1300" b="1" i="0" u="none" strike="noStrike" cap="none" normalizeH="0" baseline="0" smtClean="0">
            <a:ln>
              <a:noFill/>
            </a:ln>
            <a:solidFill>
              <a:schemeClr val="tx2"/>
            </a:solidFill>
            <a:effectLst/>
            <a:latin typeface="Arial" charset="0"/>
            <a:ea typeface="굴림" pitchFamily="50"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en-GB" altLang="ko-KR" sz="1300" b="1" i="0" u="none" strike="noStrike" cap="none" normalizeH="0" baseline="0" smtClean="0">
            <a:ln>
              <a:noFill/>
            </a:ln>
            <a:solidFill>
              <a:schemeClr val="tx2"/>
            </a:solidFill>
            <a:effectLst/>
            <a:latin typeface="Arial" charset="0"/>
            <a:ea typeface="굴림" pitchFamily="50"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2810</TotalTime>
  <Words>1304</Words>
  <Application>Microsoft Office PowerPoint</Application>
  <PresentationFormat>화면 슬라이드 쇼(4:3)</PresentationFormat>
  <Paragraphs>267</Paragraphs>
  <Slides>8</Slides>
  <Notes>0</Notes>
  <HiddenSlides>0</HiddenSlides>
  <MMClips>0</MMClips>
  <ScaleCrop>false</ScaleCrop>
  <HeadingPairs>
    <vt:vector size="4" baseType="variant">
      <vt:variant>
        <vt:lpstr>테마</vt:lpstr>
      </vt:variant>
      <vt:variant>
        <vt:i4>1</vt:i4>
      </vt:variant>
      <vt:variant>
        <vt:lpstr>슬라이드 제목</vt:lpstr>
      </vt:variant>
      <vt:variant>
        <vt:i4>8</vt:i4>
      </vt:variant>
    </vt:vector>
  </HeadingPairs>
  <TitlesOfParts>
    <vt:vector size="9" baseType="lpstr">
      <vt:lpstr>기본 디자인</vt:lpstr>
      <vt:lpstr>슬라이드 1</vt:lpstr>
      <vt:lpstr>Dear Participants  It is my great pleasure to welcome you to our 2010 China, Japan and Korea Tax Conference.  The importance of North East Asian region for the development of global economy cannot be overestimated. Tax is one of the key issues for inter-jurisdictional trade and business in this region as is the case for other regions of the globe. Three major economies, China, Japan and Korea, although they are not posed at the same stage of economic development, have good reasons to cooperate for mutual understanding and learning about tax laws and administrations. Especially the recent amendments or negotiations of the tax treaties between the three countries with US are attracting huge interests from the businesses and practitioners. For this reason, IFA Korea, in cooperation with other branches, holds East Asia country regional seminar focused on the challenges under the recent tax reforms and the recent tax treaty amendments with the US.   This coming seminar is the third one with this objective. The first was in Tokyo in March 2006 and the second was in Seoul in June 2008.  Tax officials/professors/professionals from the three countries  and the US are invited and will introduce recent development of tax law changes in their respective country and address implications of their recent treaty amendments with the US.  Thank you for taking part in the 2010 China, Japan and Korea Tax Conference and I hope you will find this a rewarding and memorable experience.  Yours faithfully  Chul-Song Lee  President of IFA Korea</vt:lpstr>
      <vt:lpstr>슬라이드 3</vt:lpstr>
      <vt:lpstr>슬라이드 4</vt:lpstr>
      <vt:lpstr>슬라이드 5</vt:lpstr>
      <vt:lpstr>슬라이드 6</vt:lpstr>
      <vt:lpstr>슬라이드 7</vt:lpstr>
      <vt:lpstr>슬라이드 8</vt:lpstr>
    </vt:vector>
  </TitlesOfParts>
  <Company>SAMIL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User</dc:creator>
  <cp:lastModifiedBy>SPwC-X460</cp:lastModifiedBy>
  <cp:revision>205</cp:revision>
  <dcterms:created xsi:type="dcterms:W3CDTF">2008-02-14T07:50:22Z</dcterms:created>
  <dcterms:modified xsi:type="dcterms:W3CDTF">2010-04-25T23:30:35Z</dcterms:modified>
</cp:coreProperties>
</file>